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64"/>
  </p:notesMasterIdLst>
  <p:sldIdLst>
    <p:sldId id="256" r:id="rId3"/>
    <p:sldId id="257" r:id="rId4"/>
    <p:sldId id="258" r:id="rId5"/>
    <p:sldId id="263" r:id="rId6"/>
    <p:sldId id="275" r:id="rId7"/>
    <p:sldId id="303" r:id="rId8"/>
    <p:sldId id="304" r:id="rId9"/>
    <p:sldId id="305" r:id="rId10"/>
    <p:sldId id="306" r:id="rId11"/>
    <p:sldId id="307" r:id="rId12"/>
    <p:sldId id="308" r:id="rId13"/>
    <p:sldId id="309" r:id="rId14"/>
    <p:sldId id="310" r:id="rId15"/>
    <p:sldId id="311" r:id="rId16"/>
    <p:sldId id="269" r:id="rId17"/>
    <p:sldId id="312" r:id="rId18"/>
    <p:sldId id="313" r:id="rId19"/>
    <p:sldId id="314" r:id="rId20"/>
    <p:sldId id="315" r:id="rId21"/>
    <p:sldId id="317" r:id="rId22"/>
    <p:sldId id="319" r:id="rId23"/>
    <p:sldId id="318" r:id="rId24"/>
    <p:sldId id="262" r:id="rId25"/>
    <p:sldId id="261" r:id="rId26"/>
    <p:sldId id="260" r:id="rId27"/>
    <p:sldId id="267" r:id="rId28"/>
    <p:sldId id="264" r:id="rId29"/>
    <p:sldId id="268" r:id="rId30"/>
    <p:sldId id="273" r:id="rId31"/>
    <p:sldId id="271" r:id="rId32"/>
    <p:sldId id="265" r:id="rId33"/>
    <p:sldId id="302" r:id="rId34"/>
    <p:sldId id="276" r:id="rId35"/>
    <p:sldId id="277" r:id="rId36"/>
    <p:sldId id="274" r:id="rId37"/>
    <p:sldId id="278" r:id="rId38"/>
    <p:sldId id="279" r:id="rId39"/>
    <p:sldId id="280" r:id="rId40"/>
    <p:sldId id="282" r:id="rId41"/>
    <p:sldId id="283" r:id="rId42"/>
    <p:sldId id="284" r:id="rId43"/>
    <p:sldId id="285" r:id="rId44"/>
    <p:sldId id="286" r:id="rId45"/>
    <p:sldId id="287" r:id="rId46"/>
    <p:sldId id="288" r:id="rId47"/>
    <p:sldId id="289" r:id="rId48"/>
    <p:sldId id="290" r:id="rId49"/>
    <p:sldId id="291" r:id="rId50"/>
    <p:sldId id="272" r:id="rId51"/>
    <p:sldId id="292" r:id="rId52"/>
    <p:sldId id="293" r:id="rId53"/>
    <p:sldId id="294" r:id="rId54"/>
    <p:sldId id="295" r:id="rId55"/>
    <p:sldId id="296" r:id="rId56"/>
    <p:sldId id="297" r:id="rId57"/>
    <p:sldId id="298" r:id="rId58"/>
    <p:sldId id="299" r:id="rId59"/>
    <p:sldId id="300" r:id="rId60"/>
    <p:sldId id="301" r:id="rId61"/>
    <p:sldId id="266" r:id="rId62"/>
    <p:sldId id="270" r:id="rId63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E045D"/>
    <a:srgbClr val="CE0202"/>
    <a:srgbClr val="FDD5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984" autoAdjust="0"/>
    <p:restoredTop sz="81120" autoAdjust="0"/>
  </p:normalViewPr>
  <p:slideViewPr>
    <p:cSldViewPr snapToGrid="0">
      <p:cViewPr varScale="1">
        <p:scale>
          <a:sx n="175" d="100"/>
          <a:sy n="175" d="100"/>
        </p:scale>
        <p:origin x="2384" y="18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viewProps" Target="viewProp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sv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svg"/><Relationship Id="rId1" Type="http://schemas.openxmlformats.org/officeDocument/2006/relationships/image" Target="../media/image47.png"/><Relationship Id="rId6" Type="http://schemas.openxmlformats.org/officeDocument/2006/relationships/image" Target="../media/image52.svg"/><Relationship Id="rId5" Type="http://schemas.openxmlformats.org/officeDocument/2006/relationships/image" Target="../media/image51.png"/><Relationship Id="rId10" Type="http://schemas.openxmlformats.org/officeDocument/2006/relationships/image" Target="../media/image56.svg"/><Relationship Id="rId4" Type="http://schemas.openxmlformats.org/officeDocument/2006/relationships/image" Target="../media/image50.svg"/><Relationship Id="rId9" Type="http://schemas.openxmlformats.org/officeDocument/2006/relationships/image" Target="../media/image55.pn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svg"/><Relationship Id="rId1" Type="http://schemas.openxmlformats.org/officeDocument/2006/relationships/image" Target="../media/image83.png"/><Relationship Id="rId4" Type="http://schemas.openxmlformats.org/officeDocument/2006/relationships/image" Target="../media/image86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sv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svg"/><Relationship Id="rId1" Type="http://schemas.openxmlformats.org/officeDocument/2006/relationships/image" Target="../media/image47.png"/><Relationship Id="rId6" Type="http://schemas.openxmlformats.org/officeDocument/2006/relationships/image" Target="../media/image52.svg"/><Relationship Id="rId5" Type="http://schemas.openxmlformats.org/officeDocument/2006/relationships/image" Target="../media/image51.png"/><Relationship Id="rId10" Type="http://schemas.openxmlformats.org/officeDocument/2006/relationships/image" Target="../media/image56.svg"/><Relationship Id="rId4" Type="http://schemas.openxmlformats.org/officeDocument/2006/relationships/image" Target="../media/image50.svg"/><Relationship Id="rId9" Type="http://schemas.openxmlformats.org/officeDocument/2006/relationships/image" Target="../media/image55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svg"/><Relationship Id="rId1" Type="http://schemas.openxmlformats.org/officeDocument/2006/relationships/image" Target="../media/image83.png"/><Relationship Id="rId4" Type="http://schemas.openxmlformats.org/officeDocument/2006/relationships/image" Target="../media/image8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EF7C345-76D7-4978-86CF-E1B71863A603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280455CA-F96B-4B2D-8005-62D440A4A5F7}">
      <dgm:prSet/>
      <dgm:spPr/>
      <dgm:t>
        <a:bodyPr/>
        <a:lstStyle/>
        <a:p>
          <a:pPr>
            <a:lnSpc>
              <a:spcPct val="100000"/>
            </a:lnSpc>
          </a:pPr>
          <a:r>
            <a:rPr lang="de-DE"/>
            <a:t>Abruf des Status</a:t>
          </a:r>
          <a:endParaRPr lang="en-US"/>
        </a:p>
      </dgm:t>
    </dgm:pt>
    <dgm:pt modelId="{030A3CD9-86E3-4620-B4B4-D48F6A2C8FCE}" type="parTrans" cxnId="{7106196F-12DD-433F-80DA-43D753B399EA}">
      <dgm:prSet/>
      <dgm:spPr/>
      <dgm:t>
        <a:bodyPr/>
        <a:lstStyle/>
        <a:p>
          <a:endParaRPr lang="en-US"/>
        </a:p>
      </dgm:t>
    </dgm:pt>
    <dgm:pt modelId="{794DFC29-149F-44A9-A530-9F33AF3DD676}" type="sibTrans" cxnId="{7106196F-12DD-433F-80DA-43D753B399EA}">
      <dgm:prSet/>
      <dgm:spPr/>
      <dgm:t>
        <a:bodyPr/>
        <a:lstStyle/>
        <a:p>
          <a:endParaRPr lang="en-US"/>
        </a:p>
      </dgm:t>
    </dgm:pt>
    <dgm:pt modelId="{988F6E17-3143-4033-AEDC-1097B115FEB2}">
      <dgm:prSet/>
      <dgm:spPr/>
      <dgm:t>
        <a:bodyPr/>
        <a:lstStyle/>
        <a:p>
          <a:pPr>
            <a:lnSpc>
              <a:spcPct val="100000"/>
            </a:lnSpc>
          </a:pPr>
          <a:r>
            <a:rPr lang="de-DE"/>
            <a:t>Abruf der verfügbaren Wertpapiere</a:t>
          </a:r>
          <a:endParaRPr lang="en-US"/>
        </a:p>
      </dgm:t>
    </dgm:pt>
    <dgm:pt modelId="{565D2BA6-8DB7-4A1E-8DD5-199E2D20F3B3}" type="parTrans" cxnId="{25F68B3F-DE10-4177-900A-4064C5B31433}">
      <dgm:prSet/>
      <dgm:spPr/>
      <dgm:t>
        <a:bodyPr/>
        <a:lstStyle/>
        <a:p>
          <a:endParaRPr lang="en-US"/>
        </a:p>
      </dgm:t>
    </dgm:pt>
    <dgm:pt modelId="{B1530FA8-424E-4C66-A781-0F0363B631C6}" type="sibTrans" cxnId="{25F68B3F-DE10-4177-900A-4064C5B31433}">
      <dgm:prSet/>
      <dgm:spPr/>
      <dgm:t>
        <a:bodyPr/>
        <a:lstStyle/>
        <a:p>
          <a:endParaRPr lang="en-US"/>
        </a:p>
      </dgm:t>
    </dgm:pt>
    <dgm:pt modelId="{B0B2C41B-92FC-4CF1-91D2-41C95BA1CAF3}">
      <dgm:prSet/>
      <dgm:spPr/>
      <dgm:t>
        <a:bodyPr/>
        <a:lstStyle/>
        <a:p>
          <a:pPr>
            <a:lnSpc>
              <a:spcPct val="100000"/>
            </a:lnSpc>
          </a:pPr>
          <a:r>
            <a:rPr lang="de-DE"/>
            <a:t>Schnittstelle für Absetzen von Verkaufs- / Kauf-Order</a:t>
          </a:r>
          <a:endParaRPr lang="en-US"/>
        </a:p>
      </dgm:t>
    </dgm:pt>
    <dgm:pt modelId="{CA751713-2B45-4FF4-9D38-95AC082EF622}" type="parTrans" cxnId="{2C4D6156-74C0-4901-8CF7-EC0EA694A91E}">
      <dgm:prSet/>
      <dgm:spPr/>
      <dgm:t>
        <a:bodyPr/>
        <a:lstStyle/>
        <a:p>
          <a:endParaRPr lang="en-US"/>
        </a:p>
      </dgm:t>
    </dgm:pt>
    <dgm:pt modelId="{FF69C7B6-89A5-496D-9B71-0EFFBB875392}" type="sibTrans" cxnId="{2C4D6156-74C0-4901-8CF7-EC0EA694A91E}">
      <dgm:prSet/>
      <dgm:spPr/>
      <dgm:t>
        <a:bodyPr/>
        <a:lstStyle/>
        <a:p>
          <a:endParaRPr lang="en-US"/>
        </a:p>
      </dgm:t>
    </dgm:pt>
    <dgm:pt modelId="{B741A25D-ABF4-4825-BEA5-0F3CBFFA1BA5}">
      <dgm:prSet/>
      <dgm:spPr/>
      <dgm:t>
        <a:bodyPr/>
        <a:lstStyle/>
        <a:p>
          <a:pPr>
            <a:lnSpc>
              <a:spcPct val="100000"/>
            </a:lnSpc>
          </a:pPr>
          <a:r>
            <a:rPr lang="de-DE"/>
            <a:t>Abruf der Liste aller Order</a:t>
          </a:r>
          <a:endParaRPr lang="en-US"/>
        </a:p>
      </dgm:t>
    </dgm:pt>
    <dgm:pt modelId="{7D407609-3A64-4370-A6B4-36DE23AF42FB}" type="parTrans" cxnId="{3DAE4FB2-BF98-440F-BEDB-49188A4DFED1}">
      <dgm:prSet/>
      <dgm:spPr/>
      <dgm:t>
        <a:bodyPr/>
        <a:lstStyle/>
        <a:p>
          <a:endParaRPr lang="en-US"/>
        </a:p>
      </dgm:t>
    </dgm:pt>
    <dgm:pt modelId="{0815BE46-985B-41AB-B0D5-AFC5C6AE96E3}" type="sibTrans" cxnId="{3DAE4FB2-BF98-440F-BEDB-49188A4DFED1}">
      <dgm:prSet/>
      <dgm:spPr/>
      <dgm:t>
        <a:bodyPr/>
        <a:lstStyle/>
        <a:p>
          <a:endParaRPr lang="en-US"/>
        </a:p>
      </dgm:t>
    </dgm:pt>
    <dgm:pt modelId="{8792A5F1-80FE-4E84-9724-20AB526B0B75}">
      <dgm:prSet/>
      <dgm:spPr/>
      <dgm:t>
        <a:bodyPr/>
        <a:lstStyle/>
        <a:p>
          <a:pPr>
            <a:lnSpc>
              <a:spcPct val="100000"/>
            </a:lnSpc>
          </a:pPr>
          <a:r>
            <a:rPr lang="de-DE"/>
            <a:t>Abruf des Status einer Order</a:t>
          </a:r>
          <a:endParaRPr lang="en-US"/>
        </a:p>
      </dgm:t>
    </dgm:pt>
    <dgm:pt modelId="{0018948B-531A-442D-9FCB-ADCC3E5251EC}" type="parTrans" cxnId="{550E272A-A520-4B40-A0E5-DD88C84D36B5}">
      <dgm:prSet/>
      <dgm:spPr/>
      <dgm:t>
        <a:bodyPr/>
        <a:lstStyle/>
        <a:p>
          <a:endParaRPr lang="en-US"/>
        </a:p>
      </dgm:t>
    </dgm:pt>
    <dgm:pt modelId="{59EC8D3D-0BE4-428C-BCF2-1298F605AB7D}" type="sibTrans" cxnId="{550E272A-A520-4B40-A0E5-DD88C84D36B5}">
      <dgm:prSet/>
      <dgm:spPr/>
      <dgm:t>
        <a:bodyPr/>
        <a:lstStyle/>
        <a:p>
          <a:endParaRPr lang="en-US"/>
        </a:p>
      </dgm:t>
    </dgm:pt>
    <dgm:pt modelId="{90845673-D1F9-4786-A14D-28D8E1609ADC}" type="pres">
      <dgm:prSet presAssocID="{FEF7C345-76D7-4978-86CF-E1B71863A603}" presName="root" presStyleCnt="0">
        <dgm:presLayoutVars>
          <dgm:dir/>
          <dgm:resizeHandles val="exact"/>
        </dgm:presLayoutVars>
      </dgm:prSet>
      <dgm:spPr/>
    </dgm:pt>
    <dgm:pt modelId="{BDB59346-E93E-44C4-ABC0-27E7904963E8}" type="pres">
      <dgm:prSet presAssocID="{280455CA-F96B-4B2D-8005-62D440A4A5F7}" presName="compNode" presStyleCnt="0"/>
      <dgm:spPr/>
    </dgm:pt>
    <dgm:pt modelId="{9CF8961C-EE56-4860-83C8-41A6B0E0F13E}" type="pres">
      <dgm:prSet presAssocID="{280455CA-F96B-4B2D-8005-62D440A4A5F7}" presName="bgRect" presStyleLbl="bgShp" presStyleIdx="0" presStyleCnt="5"/>
      <dgm:spPr/>
    </dgm:pt>
    <dgm:pt modelId="{15C88BD3-9C6F-4B14-AADA-CC6A0325A311}" type="pres">
      <dgm:prSet presAssocID="{280455CA-F96B-4B2D-8005-62D440A4A5F7}" presName="iconRect" presStyleLbl="node1" presStyleIdx="0" presStyleCnt="5"/>
      <dgm:spPr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D24364AF-4118-40B1-B1DA-F6E00E7D45F7}" type="pres">
      <dgm:prSet presAssocID="{280455CA-F96B-4B2D-8005-62D440A4A5F7}" presName="spaceRect" presStyleCnt="0"/>
      <dgm:spPr/>
    </dgm:pt>
    <dgm:pt modelId="{C325CEB4-E265-47E8-B122-8A7896B65366}" type="pres">
      <dgm:prSet presAssocID="{280455CA-F96B-4B2D-8005-62D440A4A5F7}" presName="parTx" presStyleLbl="revTx" presStyleIdx="0" presStyleCnt="5">
        <dgm:presLayoutVars>
          <dgm:chMax val="0"/>
          <dgm:chPref val="0"/>
        </dgm:presLayoutVars>
      </dgm:prSet>
      <dgm:spPr/>
    </dgm:pt>
    <dgm:pt modelId="{F5CF9326-4E84-4007-AC4F-C2994FE6B6B8}" type="pres">
      <dgm:prSet presAssocID="{794DFC29-149F-44A9-A530-9F33AF3DD676}" presName="sibTrans" presStyleCnt="0"/>
      <dgm:spPr/>
    </dgm:pt>
    <dgm:pt modelId="{E307A1E0-1211-41A0-ADB1-8FF708EE813A}" type="pres">
      <dgm:prSet presAssocID="{988F6E17-3143-4033-AEDC-1097B115FEB2}" presName="compNode" presStyleCnt="0"/>
      <dgm:spPr/>
    </dgm:pt>
    <dgm:pt modelId="{DCB87023-A971-458D-9E67-76C43D657633}" type="pres">
      <dgm:prSet presAssocID="{988F6E17-3143-4033-AEDC-1097B115FEB2}" presName="bgRect" presStyleLbl="bgShp" presStyleIdx="1" presStyleCnt="5"/>
      <dgm:spPr/>
    </dgm:pt>
    <dgm:pt modelId="{02FD1BE4-8E36-41A8-8F0F-FC4728582093}" type="pres">
      <dgm:prSet presAssocID="{988F6E17-3143-4033-AEDC-1097B115FEB2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9F3D8B39-4F09-4803-AAB9-02EAE8A5B7FE}" type="pres">
      <dgm:prSet presAssocID="{988F6E17-3143-4033-AEDC-1097B115FEB2}" presName="spaceRect" presStyleCnt="0"/>
      <dgm:spPr/>
    </dgm:pt>
    <dgm:pt modelId="{BA019B21-ABA8-438D-9650-6CF49B899B4F}" type="pres">
      <dgm:prSet presAssocID="{988F6E17-3143-4033-AEDC-1097B115FEB2}" presName="parTx" presStyleLbl="revTx" presStyleIdx="1" presStyleCnt="5">
        <dgm:presLayoutVars>
          <dgm:chMax val="0"/>
          <dgm:chPref val="0"/>
        </dgm:presLayoutVars>
      </dgm:prSet>
      <dgm:spPr/>
    </dgm:pt>
    <dgm:pt modelId="{A4D21803-B100-4371-9F92-BF234CE28865}" type="pres">
      <dgm:prSet presAssocID="{B1530FA8-424E-4C66-A781-0F0363B631C6}" presName="sibTrans" presStyleCnt="0"/>
      <dgm:spPr/>
    </dgm:pt>
    <dgm:pt modelId="{35D00996-480B-4AD3-BDE6-7997F3141BC1}" type="pres">
      <dgm:prSet presAssocID="{B0B2C41B-92FC-4CF1-91D2-41C95BA1CAF3}" presName="compNode" presStyleCnt="0"/>
      <dgm:spPr/>
    </dgm:pt>
    <dgm:pt modelId="{E09C09B6-F76B-4301-B214-203C2048BD2F}" type="pres">
      <dgm:prSet presAssocID="{B0B2C41B-92FC-4CF1-91D2-41C95BA1CAF3}" presName="bgRect" presStyleLbl="bgShp" presStyleIdx="2" presStyleCnt="5"/>
      <dgm:spPr/>
    </dgm:pt>
    <dgm:pt modelId="{9E6FD3CB-7D4F-4111-B044-6B7CA2F1D0BF}" type="pres">
      <dgm:prSet presAssocID="{B0B2C41B-92FC-4CF1-91D2-41C95BA1CAF3}" presName="iconRect" presStyleLbl="node1" presStyleIdx="2" presStyleCnt="5"/>
      <dgm:spPr>
        <a:blipFill rotWithShape="1"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 Sign"/>
        </a:ext>
      </dgm:extLst>
    </dgm:pt>
    <dgm:pt modelId="{8255CDDA-EC3B-4960-AFD1-A22D156471BF}" type="pres">
      <dgm:prSet presAssocID="{B0B2C41B-92FC-4CF1-91D2-41C95BA1CAF3}" presName="spaceRect" presStyleCnt="0"/>
      <dgm:spPr/>
    </dgm:pt>
    <dgm:pt modelId="{E617FD5F-9AC7-4ADB-89B5-82F207BCBE8E}" type="pres">
      <dgm:prSet presAssocID="{B0B2C41B-92FC-4CF1-91D2-41C95BA1CAF3}" presName="parTx" presStyleLbl="revTx" presStyleIdx="2" presStyleCnt="5">
        <dgm:presLayoutVars>
          <dgm:chMax val="0"/>
          <dgm:chPref val="0"/>
        </dgm:presLayoutVars>
      </dgm:prSet>
      <dgm:spPr/>
    </dgm:pt>
    <dgm:pt modelId="{45C462B9-2308-4017-AD6B-1A1881622FC0}" type="pres">
      <dgm:prSet presAssocID="{FF69C7B6-89A5-496D-9B71-0EFFBB875392}" presName="sibTrans" presStyleCnt="0"/>
      <dgm:spPr/>
    </dgm:pt>
    <dgm:pt modelId="{348762BB-DD43-4DAF-9F0A-A9F34839F26C}" type="pres">
      <dgm:prSet presAssocID="{B741A25D-ABF4-4825-BEA5-0F3CBFFA1BA5}" presName="compNode" presStyleCnt="0"/>
      <dgm:spPr/>
    </dgm:pt>
    <dgm:pt modelId="{C6AC7403-EC3E-4491-A194-0BDA1BB2CD28}" type="pres">
      <dgm:prSet presAssocID="{B741A25D-ABF4-4825-BEA5-0F3CBFFA1BA5}" presName="bgRect" presStyleLbl="bgShp" presStyleIdx="3" presStyleCnt="5"/>
      <dgm:spPr/>
    </dgm:pt>
    <dgm:pt modelId="{448EDBD3-589A-4BF2-97ED-2DF1D044E0B7}" type="pres">
      <dgm:prSet presAssocID="{B741A25D-ABF4-4825-BEA5-0F3CBFFA1BA5}" presName="iconRect" presStyleLbl="node1" presStyleIdx="3" presStyleCnt="5"/>
      <dgm:spPr>
        <a:blipFill rotWithShape="1"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ouse"/>
        </a:ext>
      </dgm:extLst>
    </dgm:pt>
    <dgm:pt modelId="{6BA3A445-7F14-4D47-A484-CC65079D9F7E}" type="pres">
      <dgm:prSet presAssocID="{B741A25D-ABF4-4825-BEA5-0F3CBFFA1BA5}" presName="spaceRect" presStyleCnt="0"/>
      <dgm:spPr/>
    </dgm:pt>
    <dgm:pt modelId="{6C59BD5E-F5E5-4621-9553-5C83E665A26C}" type="pres">
      <dgm:prSet presAssocID="{B741A25D-ABF4-4825-BEA5-0F3CBFFA1BA5}" presName="parTx" presStyleLbl="revTx" presStyleIdx="3" presStyleCnt="5">
        <dgm:presLayoutVars>
          <dgm:chMax val="0"/>
          <dgm:chPref val="0"/>
        </dgm:presLayoutVars>
      </dgm:prSet>
      <dgm:spPr/>
    </dgm:pt>
    <dgm:pt modelId="{E43F9161-A9DA-4F7C-9441-4D45E6EE2D2F}" type="pres">
      <dgm:prSet presAssocID="{0815BE46-985B-41AB-B0D5-AFC5C6AE96E3}" presName="sibTrans" presStyleCnt="0"/>
      <dgm:spPr/>
    </dgm:pt>
    <dgm:pt modelId="{45F909A6-448B-4901-8D52-B8707E07F562}" type="pres">
      <dgm:prSet presAssocID="{8792A5F1-80FE-4E84-9724-20AB526B0B75}" presName="compNode" presStyleCnt="0"/>
      <dgm:spPr/>
    </dgm:pt>
    <dgm:pt modelId="{C13BC404-6F2C-4F5C-AC0E-1842FE6D497C}" type="pres">
      <dgm:prSet presAssocID="{8792A5F1-80FE-4E84-9724-20AB526B0B75}" presName="bgRect" presStyleLbl="bgShp" presStyleIdx="4" presStyleCnt="5"/>
      <dgm:spPr/>
    </dgm:pt>
    <dgm:pt modelId="{BBE34481-AA9B-4C8F-B2F7-87FF6E2CBBF9}" type="pres">
      <dgm:prSet presAssocID="{8792A5F1-80FE-4E84-9724-20AB526B0B75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 List"/>
        </a:ext>
      </dgm:extLst>
    </dgm:pt>
    <dgm:pt modelId="{AFD2AEA4-5518-4D9F-A450-7FAD535B5AC0}" type="pres">
      <dgm:prSet presAssocID="{8792A5F1-80FE-4E84-9724-20AB526B0B75}" presName="spaceRect" presStyleCnt="0"/>
      <dgm:spPr/>
    </dgm:pt>
    <dgm:pt modelId="{91FEB516-D489-48E4-83C2-234ECF119019}" type="pres">
      <dgm:prSet presAssocID="{8792A5F1-80FE-4E84-9724-20AB526B0B75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4FFF6915-C472-4185-B9C6-7AF6F976B0C3}" type="presOf" srcId="{988F6E17-3143-4033-AEDC-1097B115FEB2}" destId="{BA019B21-ABA8-438D-9650-6CF49B899B4F}" srcOrd="0" destOrd="0" presId="urn:microsoft.com/office/officeart/2018/2/layout/IconVerticalSolidList"/>
    <dgm:cxn modelId="{11F60E17-2B75-4DAF-8128-9B3342DE8946}" type="presOf" srcId="{FEF7C345-76D7-4978-86CF-E1B71863A603}" destId="{90845673-D1F9-4786-A14D-28D8E1609ADC}" srcOrd="0" destOrd="0" presId="urn:microsoft.com/office/officeart/2018/2/layout/IconVerticalSolidList"/>
    <dgm:cxn modelId="{550E272A-A520-4B40-A0E5-DD88C84D36B5}" srcId="{FEF7C345-76D7-4978-86CF-E1B71863A603}" destId="{8792A5F1-80FE-4E84-9724-20AB526B0B75}" srcOrd="4" destOrd="0" parTransId="{0018948B-531A-442D-9FCB-ADCC3E5251EC}" sibTransId="{59EC8D3D-0BE4-428C-BCF2-1298F605AB7D}"/>
    <dgm:cxn modelId="{25F68B3F-DE10-4177-900A-4064C5B31433}" srcId="{FEF7C345-76D7-4978-86CF-E1B71863A603}" destId="{988F6E17-3143-4033-AEDC-1097B115FEB2}" srcOrd="1" destOrd="0" parTransId="{565D2BA6-8DB7-4A1E-8DD5-199E2D20F3B3}" sibTransId="{B1530FA8-424E-4C66-A781-0F0363B631C6}"/>
    <dgm:cxn modelId="{140F4449-DCD2-4A1F-A00A-72C6BCB2FCEB}" type="presOf" srcId="{B741A25D-ABF4-4825-BEA5-0F3CBFFA1BA5}" destId="{6C59BD5E-F5E5-4621-9553-5C83E665A26C}" srcOrd="0" destOrd="0" presId="urn:microsoft.com/office/officeart/2018/2/layout/IconVerticalSolidList"/>
    <dgm:cxn modelId="{2C4D6156-74C0-4901-8CF7-EC0EA694A91E}" srcId="{FEF7C345-76D7-4978-86CF-E1B71863A603}" destId="{B0B2C41B-92FC-4CF1-91D2-41C95BA1CAF3}" srcOrd="2" destOrd="0" parTransId="{CA751713-2B45-4FF4-9D38-95AC082EF622}" sibTransId="{FF69C7B6-89A5-496D-9B71-0EFFBB875392}"/>
    <dgm:cxn modelId="{7106196F-12DD-433F-80DA-43D753B399EA}" srcId="{FEF7C345-76D7-4978-86CF-E1B71863A603}" destId="{280455CA-F96B-4B2D-8005-62D440A4A5F7}" srcOrd="0" destOrd="0" parTransId="{030A3CD9-86E3-4620-B4B4-D48F6A2C8FCE}" sibTransId="{794DFC29-149F-44A9-A530-9F33AF3DD676}"/>
    <dgm:cxn modelId="{8C0A25AC-828B-474E-A76D-5F0440B017AD}" type="presOf" srcId="{8792A5F1-80FE-4E84-9724-20AB526B0B75}" destId="{91FEB516-D489-48E4-83C2-234ECF119019}" srcOrd="0" destOrd="0" presId="urn:microsoft.com/office/officeart/2018/2/layout/IconVerticalSolidList"/>
    <dgm:cxn modelId="{3DAE4FB2-BF98-440F-BEDB-49188A4DFED1}" srcId="{FEF7C345-76D7-4978-86CF-E1B71863A603}" destId="{B741A25D-ABF4-4825-BEA5-0F3CBFFA1BA5}" srcOrd="3" destOrd="0" parTransId="{7D407609-3A64-4370-A6B4-36DE23AF42FB}" sibTransId="{0815BE46-985B-41AB-B0D5-AFC5C6AE96E3}"/>
    <dgm:cxn modelId="{A44457BC-9628-48E9-BB0B-327CA60AE0E9}" type="presOf" srcId="{B0B2C41B-92FC-4CF1-91D2-41C95BA1CAF3}" destId="{E617FD5F-9AC7-4ADB-89B5-82F207BCBE8E}" srcOrd="0" destOrd="0" presId="urn:microsoft.com/office/officeart/2018/2/layout/IconVerticalSolidList"/>
    <dgm:cxn modelId="{2B7204ED-6DFC-4520-A305-849A143DB357}" type="presOf" srcId="{280455CA-F96B-4B2D-8005-62D440A4A5F7}" destId="{C325CEB4-E265-47E8-B122-8A7896B65366}" srcOrd="0" destOrd="0" presId="urn:microsoft.com/office/officeart/2018/2/layout/IconVerticalSolidList"/>
    <dgm:cxn modelId="{A559175E-E8D5-4926-911C-F83AC7DA3F7B}" type="presParOf" srcId="{90845673-D1F9-4786-A14D-28D8E1609ADC}" destId="{BDB59346-E93E-44C4-ABC0-27E7904963E8}" srcOrd="0" destOrd="0" presId="urn:microsoft.com/office/officeart/2018/2/layout/IconVerticalSolidList"/>
    <dgm:cxn modelId="{DE5B3AF3-4E70-4606-9EFC-0F15422DAFC6}" type="presParOf" srcId="{BDB59346-E93E-44C4-ABC0-27E7904963E8}" destId="{9CF8961C-EE56-4860-83C8-41A6B0E0F13E}" srcOrd="0" destOrd="0" presId="urn:microsoft.com/office/officeart/2018/2/layout/IconVerticalSolidList"/>
    <dgm:cxn modelId="{361CEBA2-D2A2-4E9F-8E03-AE848C6087A9}" type="presParOf" srcId="{BDB59346-E93E-44C4-ABC0-27E7904963E8}" destId="{15C88BD3-9C6F-4B14-AADA-CC6A0325A311}" srcOrd="1" destOrd="0" presId="urn:microsoft.com/office/officeart/2018/2/layout/IconVerticalSolidList"/>
    <dgm:cxn modelId="{86A0EEB8-BA63-412A-8373-25445D7B3E8B}" type="presParOf" srcId="{BDB59346-E93E-44C4-ABC0-27E7904963E8}" destId="{D24364AF-4118-40B1-B1DA-F6E00E7D45F7}" srcOrd="2" destOrd="0" presId="urn:microsoft.com/office/officeart/2018/2/layout/IconVerticalSolidList"/>
    <dgm:cxn modelId="{F95322CC-1596-4A8A-A4F3-B641F49F1E49}" type="presParOf" srcId="{BDB59346-E93E-44C4-ABC0-27E7904963E8}" destId="{C325CEB4-E265-47E8-B122-8A7896B65366}" srcOrd="3" destOrd="0" presId="urn:microsoft.com/office/officeart/2018/2/layout/IconVerticalSolidList"/>
    <dgm:cxn modelId="{98756DC2-DFB2-4C4E-BF65-007DA5E0299E}" type="presParOf" srcId="{90845673-D1F9-4786-A14D-28D8E1609ADC}" destId="{F5CF9326-4E84-4007-AC4F-C2994FE6B6B8}" srcOrd="1" destOrd="0" presId="urn:microsoft.com/office/officeart/2018/2/layout/IconVerticalSolidList"/>
    <dgm:cxn modelId="{537F25F8-9AE4-4144-8F09-1DBEF095AA0B}" type="presParOf" srcId="{90845673-D1F9-4786-A14D-28D8E1609ADC}" destId="{E307A1E0-1211-41A0-ADB1-8FF708EE813A}" srcOrd="2" destOrd="0" presId="urn:microsoft.com/office/officeart/2018/2/layout/IconVerticalSolidList"/>
    <dgm:cxn modelId="{4392AABF-B832-4FF1-9B79-2679089B28F0}" type="presParOf" srcId="{E307A1E0-1211-41A0-ADB1-8FF708EE813A}" destId="{DCB87023-A971-458D-9E67-76C43D657633}" srcOrd="0" destOrd="0" presId="urn:microsoft.com/office/officeart/2018/2/layout/IconVerticalSolidList"/>
    <dgm:cxn modelId="{65795AA9-472A-41BD-8158-6EA94CA71F6F}" type="presParOf" srcId="{E307A1E0-1211-41A0-ADB1-8FF708EE813A}" destId="{02FD1BE4-8E36-41A8-8F0F-FC4728582093}" srcOrd="1" destOrd="0" presId="urn:microsoft.com/office/officeart/2018/2/layout/IconVerticalSolidList"/>
    <dgm:cxn modelId="{F4BAE8B0-515E-45C9-A076-4B6144D7D8CE}" type="presParOf" srcId="{E307A1E0-1211-41A0-ADB1-8FF708EE813A}" destId="{9F3D8B39-4F09-4803-AAB9-02EAE8A5B7FE}" srcOrd="2" destOrd="0" presId="urn:microsoft.com/office/officeart/2018/2/layout/IconVerticalSolidList"/>
    <dgm:cxn modelId="{0D7E79B4-CC61-4612-B8C8-F8C3FA0E98AA}" type="presParOf" srcId="{E307A1E0-1211-41A0-ADB1-8FF708EE813A}" destId="{BA019B21-ABA8-438D-9650-6CF49B899B4F}" srcOrd="3" destOrd="0" presId="urn:microsoft.com/office/officeart/2018/2/layout/IconVerticalSolidList"/>
    <dgm:cxn modelId="{DBD15927-0AD6-4CCC-B231-3E9B3899F5C2}" type="presParOf" srcId="{90845673-D1F9-4786-A14D-28D8E1609ADC}" destId="{A4D21803-B100-4371-9F92-BF234CE28865}" srcOrd="3" destOrd="0" presId="urn:microsoft.com/office/officeart/2018/2/layout/IconVerticalSolidList"/>
    <dgm:cxn modelId="{F3C69ABE-EE21-4DCF-9B88-BFC4A3097DF4}" type="presParOf" srcId="{90845673-D1F9-4786-A14D-28D8E1609ADC}" destId="{35D00996-480B-4AD3-BDE6-7997F3141BC1}" srcOrd="4" destOrd="0" presId="urn:microsoft.com/office/officeart/2018/2/layout/IconVerticalSolidList"/>
    <dgm:cxn modelId="{F1406BA1-CA59-44BD-91BA-AEAC6126B23D}" type="presParOf" srcId="{35D00996-480B-4AD3-BDE6-7997F3141BC1}" destId="{E09C09B6-F76B-4301-B214-203C2048BD2F}" srcOrd="0" destOrd="0" presId="urn:microsoft.com/office/officeart/2018/2/layout/IconVerticalSolidList"/>
    <dgm:cxn modelId="{29D6690C-442B-405C-9446-4399A9334CC1}" type="presParOf" srcId="{35D00996-480B-4AD3-BDE6-7997F3141BC1}" destId="{9E6FD3CB-7D4F-4111-B044-6B7CA2F1D0BF}" srcOrd="1" destOrd="0" presId="urn:microsoft.com/office/officeart/2018/2/layout/IconVerticalSolidList"/>
    <dgm:cxn modelId="{E7E10C6C-3808-4049-A88B-E6A950BF8D0F}" type="presParOf" srcId="{35D00996-480B-4AD3-BDE6-7997F3141BC1}" destId="{8255CDDA-EC3B-4960-AFD1-A22D156471BF}" srcOrd="2" destOrd="0" presId="urn:microsoft.com/office/officeart/2018/2/layout/IconVerticalSolidList"/>
    <dgm:cxn modelId="{6EC19FD8-BEEE-4E5B-895A-0A431F535717}" type="presParOf" srcId="{35D00996-480B-4AD3-BDE6-7997F3141BC1}" destId="{E617FD5F-9AC7-4ADB-89B5-82F207BCBE8E}" srcOrd="3" destOrd="0" presId="urn:microsoft.com/office/officeart/2018/2/layout/IconVerticalSolidList"/>
    <dgm:cxn modelId="{87BE16FA-359C-4FAE-BE3D-189CD4FBCA55}" type="presParOf" srcId="{90845673-D1F9-4786-A14D-28D8E1609ADC}" destId="{45C462B9-2308-4017-AD6B-1A1881622FC0}" srcOrd="5" destOrd="0" presId="urn:microsoft.com/office/officeart/2018/2/layout/IconVerticalSolidList"/>
    <dgm:cxn modelId="{31796A7E-ECAD-4051-8B84-24A404BB5F96}" type="presParOf" srcId="{90845673-D1F9-4786-A14D-28D8E1609ADC}" destId="{348762BB-DD43-4DAF-9F0A-A9F34839F26C}" srcOrd="6" destOrd="0" presId="urn:microsoft.com/office/officeart/2018/2/layout/IconVerticalSolidList"/>
    <dgm:cxn modelId="{B4DB46A3-03EF-4E78-9A5E-30C2BC6A0966}" type="presParOf" srcId="{348762BB-DD43-4DAF-9F0A-A9F34839F26C}" destId="{C6AC7403-EC3E-4491-A194-0BDA1BB2CD28}" srcOrd="0" destOrd="0" presId="urn:microsoft.com/office/officeart/2018/2/layout/IconVerticalSolidList"/>
    <dgm:cxn modelId="{57508475-54BA-42E9-ABE9-F30D910873EA}" type="presParOf" srcId="{348762BB-DD43-4DAF-9F0A-A9F34839F26C}" destId="{448EDBD3-589A-4BF2-97ED-2DF1D044E0B7}" srcOrd="1" destOrd="0" presId="urn:microsoft.com/office/officeart/2018/2/layout/IconVerticalSolidList"/>
    <dgm:cxn modelId="{18E31EB8-3CA3-4F09-9A3E-FF46067E89EF}" type="presParOf" srcId="{348762BB-DD43-4DAF-9F0A-A9F34839F26C}" destId="{6BA3A445-7F14-4D47-A484-CC65079D9F7E}" srcOrd="2" destOrd="0" presId="urn:microsoft.com/office/officeart/2018/2/layout/IconVerticalSolidList"/>
    <dgm:cxn modelId="{8DB4E11B-672A-4B51-892E-6E16242E889E}" type="presParOf" srcId="{348762BB-DD43-4DAF-9F0A-A9F34839F26C}" destId="{6C59BD5E-F5E5-4621-9553-5C83E665A26C}" srcOrd="3" destOrd="0" presId="urn:microsoft.com/office/officeart/2018/2/layout/IconVerticalSolidList"/>
    <dgm:cxn modelId="{0351E8B1-85ED-4E94-B0BD-284EBCAD94F8}" type="presParOf" srcId="{90845673-D1F9-4786-A14D-28D8E1609ADC}" destId="{E43F9161-A9DA-4F7C-9441-4D45E6EE2D2F}" srcOrd="7" destOrd="0" presId="urn:microsoft.com/office/officeart/2018/2/layout/IconVerticalSolidList"/>
    <dgm:cxn modelId="{2E723418-9FFD-4198-AB8F-1F5B162256D7}" type="presParOf" srcId="{90845673-D1F9-4786-A14D-28D8E1609ADC}" destId="{45F909A6-448B-4901-8D52-B8707E07F562}" srcOrd="8" destOrd="0" presId="urn:microsoft.com/office/officeart/2018/2/layout/IconVerticalSolidList"/>
    <dgm:cxn modelId="{E7CE1236-89F1-4AD7-9F7E-9DF4125512B3}" type="presParOf" srcId="{45F909A6-448B-4901-8D52-B8707E07F562}" destId="{C13BC404-6F2C-4F5C-AC0E-1842FE6D497C}" srcOrd="0" destOrd="0" presId="urn:microsoft.com/office/officeart/2018/2/layout/IconVerticalSolidList"/>
    <dgm:cxn modelId="{DE0B8470-02FD-4642-B668-D604C346F37D}" type="presParOf" srcId="{45F909A6-448B-4901-8D52-B8707E07F562}" destId="{BBE34481-AA9B-4C8F-B2F7-87FF6E2CBBF9}" srcOrd="1" destOrd="0" presId="urn:microsoft.com/office/officeart/2018/2/layout/IconVerticalSolidList"/>
    <dgm:cxn modelId="{EA38ED77-59E5-4CF1-8F9F-A90507284A20}" type="presParOf" srcId="{45F909A6-448B-4901-8D52-B8707E07F562}" destId="{AFD2AEA4-5518-4D9F-A450-7FAD535B5AC0}" srcOrd="2" destOrd="0" presId="urn:microsoft.com/office/officeart/2018/2/layout/IconVerticalSolidList"/>
    <dgm:cxn modelId="{53E184D4-AD8A-4943-B563-9EBD5675582C}" type="presParOf" srcId="{45F909A6-448B-4901-8D52-B8707E07F562}" destId="{91FEB516-D489-48E4-83C2-234ECF119019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3655FCA-FEC2-4144-966E-B8C66CBEEB74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12637F76-FEEB-4530-896B-BF4C4D0CF769}">
      <dgm:prSet/>
      <dgm:spPr/>
      <dgm:t>
        <a:bodyPr/>
        <a:lstStyle/>
        <a:p>
          <a:pPr>
            <a:lnSpc>
              <a:spcPct val="100000"/>
            </a:lnSpc>
          </a:pPr>
          <a:r>
            <a:rPr lang="de-DE" dirty="0"/>
            <a:t>Geschätzte Zeit: 53</a:t>
          </a:r>
          <a:r>
            <a:rPr lang="de-DE" dirty="0">
              <a:latin typeface="Calibri Light" panose="020F0302020204030204"/>
            </a:rPr>
            <a:t> Stunden</a:t>
          </a:r>
          <a:endParaRPr lang="en-US" dirty="0"/>
        </a:p>
      </dgm:t>
    </dgm:pt>
    <dgm:pt modelId="{CBBB2F44-F7E0-4AC5-BA18-E95B2989BA4A}" type="parTrans" cxnId="{708B499E-2D20-4821-9CD8-C8A7B36CF50D}">
      <dgm:prSet/>
      <dgm:spPr/>
      <dgm:t>
        <a:bodyPr/>
        <a:lstStyle/>
        <a:p>
          <a:endParaRPr lang="en-US"/>
        </a:p>
      </dgm:t>
    </dgm:pt>
    <dgm:pt modelId="{59EE22E4-FB4C-4C8B-AD65-37446AC44793}" type="sibTrans" cxnId="{708B499E-2D20-4821-9CD8-C8A7B36CF50D}">
      <dgm:prSet/>
      <dgm:spPr/>
      <dgm:t>
        <a:bodyPr/>
        <a:lstStyle/>
        <a:p>
          <a:endParaRPr lang="en-US"/>
        </a:p>
      </dgm:t>
    </dgm:pt>
    <dgm:pt modelId="{EB006070-767E-4107-9A8E-406B72417128}">
      <dgm:prSet/>
      <dgm:spPr/>
      <dgm:t>
        <a:bodyPr/>
        <a:lstStyle/>
        <a:p>
          <a:pPr>
            <a:lnSpc>
              <a:spcPct val="100000"/>
            </a:lnSpc>
          </a:pPr>
          <a:r>
            <a:rPr lang="de-DE" dirty="0"/>
            <a:t>Tatsächliche Zeit: 56</a:t>
          </a:r>
          <a:r>
            <a:rPr lang="de-DE" dirty="0">
              <a:latin typeface="Calibri Light" panose="020F0302020204030204"/>
            </a:rPr>
            <a:t> Stunden</a:t>
          </a:r>
          <a:endParaRPr lang="en-US" dirty="0"/>
        </a:p>
      </dgm:t>
    </dgm:pt>
    <dgm:pt modelId="{57454C76-A125-4729-839F-B9A1CE95BDEB}" type="parTrans" cxnId="{5EB9A067-E608-4FC8-8495-5B6250B11568}">
      <dgm:prSet/>
      <dgm:spPr/>
      <dgm:t>
        <a:bodyPr/>
        <a:lstStyle/>
        <a:p>
          <a:endParaRPr lang="en-US"/>
        </a:p>
      </dgm:t>
    </dgm:pt>
    <dgm:pt modelId="{02EF3F0C-BF29-4196-B973-B13973EA5DA8}" type="sibTrans" cxnId="{5EB9A067-E608-4FC8-8495-5B6250B11568}">
      <dgm:prSet/>
      <dgm:spPr/>
      <dgm:t>
        <a:bodyPr/>
        <a:lstStyle/>
        <a:p>
          <a:endParaRPr lang="en-US"/>
        </a:p>
      </dgm:t>
    </dgm:pt>
    <dgm:pt modelId="{62CEBB44-7AF6-44D0-9B6D-32E2E9DBD516}" type="pres">
      <dgm:prSet presAssocID="{C3655FCA-FEC2-4144-966E-B8C66CBEEB74}" presName="root" presStyleCnt="0">
        <dgm:presLayoutVars>
          <dgm:dir/>
          <dgm:resizeHandles val="exact"/>
        </dgm:presLayoutVars>
      </dgm:prSet>
      <dgm:spPr/>
    </dgm:pt>
    <dgm:pt modelId="{0638515B-0C1C-4833-A052-3F271B4E501A}" type="pres">
      <dgm:prSet presAssocID="{12637F76-FEEB-4530-896B-BF4C4D0CF769}" presName="compNode" presStyleCnt="0"/>
      <dgm:spPr/>
    </dgm:pt>
    <dgm:pt modelId="{757A5889-D1F3-421C-BB6F-99DD7B80310F}" type="pres">
      <dgm:prSet presAssocID="{12637F76-FEEB-4530-896B-BF4C4D0CF769}" presName="bgRect" presStyleLbl="bgShp" presStyleIdx="0" presStyleCnt="2"/>
      <dgm:spPr/>
    </dgm:pt>
    <dgm:pt modelId="{962402E6-2B22-4AFE-8E3A-36251C9179F4}" type="pres">
      <dgm:prSet presAssocID="{12637F76-FEEB-4530-896B-BF4C4D0CF769}" presName="iconRect" presStyleLbl="node1" presStyleIdx="0" presStyleCnt="2" custLinFactY="100000" custLinFactNeighborX="-9946" custLinFactNeighborY="13164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puhr"/>
        </a:ext>
      </dgm:extLst>
    </dgm:pt>
    <dgm:pt modelId="{6D630030-FB06-42F6-AE44-374D3607D38D}" type="pres">
      <dgm:prSet presAssocID="{12637F76-FEEB-4530-896B-BF4C4D0CF769}" presName="spaceRect" presStyleCnt="0"/>
      <dgm:spPr/>
    </dgm:pt>
    <dgm:pt modelId="{EF519571-6681-4581-A8F3-839B9F87136E}" type="pres">
      <dgm:prSet presAssocID="{12637F76-FEEB-4530-896B-BF4C4D0CF769}" presName="parTx" presStyleLbl="revTx" presStyleIdx="0" presStyleCnt="2">
        <dgm:presLayoutVars>
          <dgm:chMax val="0"/>
          <dgm:chPref val="0"/>
        </dgm:presLayoutVars>
      </dgm:prSet>
      <dgm:spPr/>
    </dgm:pt>
    <dgm:pt modelId="{D6530A14-1F87-4A6C-A0A8-BCA5D85F113E}" type="pres">
      <dgm:prSet presAssocID="{59EE22E4-FB4C-4C8B-AD65-37446AC44793}" presName="sibTrans" presStyleCnt="0"/>
      <dgm:spPr/>
    </dgm:pt>
    <dgm:pt modelId="{8A951AD3-DCBC-4E0D-B1A9-7A39F99F09BB}" type="pres">
      <dgm:prSet presAssocID="{EB006070-767E-4107-9A8E-406B72417128}" presName="compNode" presStyleCnt="0"/>
      <dgm:spPr/>
    </dgm:pt>
    <dgm:pt modelId="{C0AFD9BF-B2D9-4162-B3C4-D1A7C3EEB023}" type="pres">
      <dgm:prSet presAssocID="{EB006070-767E-4107-9A8E-406B72417128}" presName="bgRect" presStyleLbl="bgShp" presStyleIdx="1" presStyleCnt="2"/>
      <dgm:spPr/>
    </dgm:pt>
    <dgm:pt modelId="{018D2A42-8EBC-4359-94AC-079A8F3C3EAF}" type="pres">
      <dgm:prSet presAssocID="{EB006070-767E-4107-9A8E-406B72417128}" presName="iconRect" presStyleLbl="node1" presStyleIdx="1" presStyleCnt="2" custLinFactY="-100000" custLinFactNeighborX="-16249" custLinFactNeighborY="-11960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hr"/>
        </a:ext>
      </dgm:extLst>
    </dgm:pt>
    <dgm:pt modelId="{11CBBD69-C3F8-467C-AEA6-4D6E7C6B6ADD}" type="pres">
      <dgm:prSet presAssocID="{EB006070-767E-4107-9A8E-406B72417128}" presName="spaceRect" presStyleCnt="0"/>
      <dgm:spPr/>
    </dgm:pt>
    <dgm:pt modelId="{F5D98CE9-ED73-447A-8175-DAF9341072E8}" type="pres">
      <dgm:prSet presAssocID="{EB006070-767E-4107-9A8E-406B72417128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726AD313-B9D8-47FC-8796-F4A496A70ED9}" type="presOf" srcId="{EB006070-767E-4107-9A8E-406B72417128}" destId="{F5D98CE9-ED73-447A-8175-DAF9341072E8}" srcOrd="0" destOrd="0" presId="urn:microsoft.com/office/officeart/2018/2/layout/IconVerticalSolidList"/>
    <dgm:cxn modelId="{F6257657-B4CE-42F9-9AB6-8251A8C340EC}" type="presOf" srcId="{12637F76-FEEB-4530-896B-BF4C4D0CF769}" destId="{EF519571-6681-4581-A8F3-839B9F87136E}" srcOrd="0" destOrd="0" presId="urn:microsoft.com/office/officeart/2018/2/layout/IconVerticalSolidList"/>
    <dgm:cxn modelId="{5EB9A067-E608-4FC8-8495-5B6250B11568}" srcId="{C3655FCA-FEC2-4144-966E-B8C66CBEEB74}" destId="{EB006070-767E-4107-9A8E-406B72417128}" srcOrd="1" destOrd="0" parTransId="{57454C76-A125-4729-839F-B9A1CE95BDEB}" sibTransId="{02EF3F0C-BF29-4196-B973-B13973EA5DA8}"/>
    <dgm:cxn modelId="{708B499E-2D20-4821-9CD8-C8A7B36CF50D}" srcId="{C3655FCA-FEC2-4144-966E-B8C66CBEEB74}" destId="{12637F76-FEEB-4530-896B-BF4C4D0CF769}" srcOrd="0" destOrd="0" parTransId="{CBBB2F44-F7E0-4AC5-BA18-E95B2989BA4A}" sibTransId="{59EE22E4-FB4C-4C8B-AD65-37446AC44793}"/>
    <dgm:cxn modelId="{C1A9C3B3-3C7D-4493-B77F-2CCCF603D3AB}" type="presOf" srcId="{C3655FCA-FEC2-4144-966E-B8C66CBEEB74}" destId="{62CEBB44-7AF6-44D0-9B6D-32E2E9DBD516}" srcOrd="0" destOrd="0" presId="urn:microsoft.com/office/officeart/2018/2/layout/IconVerticalSolidList"/>
    <dgm:cxn modelId="{C9024706-36E5-4509-A8E9-32D0676DFE34}" type="presParOf" srcId="{62CEBB44-7AF6-44D0-9B6D-32E2E9DBD516}" destId="{0638515B-0C1C-4833-A052-3F271B4E501A}" srcOrd="0" destOrd="0" presId="urn:microsoft.com/office/officeart/2018/2/layout/IconVerticalSolidList"/>
    <dgm:cxn modelId="{17EEA267-BCC5-4691-BEF5-B41A98B50D7B}" type="presParOf" srcId="{0638515B-0C1C-4833-A052-3F271B4E501A}" destId="{757A5889-D1F3-421C-BB6F-99DD7B80310F}" srcOrd="0" destOrd="0" presId="urn:microsoft.com/office/officeart/2018/2/layout/IconVerticalSolidList"/>
    <dgm:cxn modelId="{03662D51-5ED6-41A9-8D15-B65717B1A283}" type="presParOf" srcId="{0638515B-0C1C-4833-A052-3F271B4E501A}" destId="{962402E6-2B22-4AFE-8E3A-36251C9179F4}" srcOrd="1" destOrd="0" presId="urn:microsoft.com/office/officeart/2018/2/layout/IconVerticalSolidList"/>
    <dgm:cxn modelId="{0FDC4656-C0D1-46C9-8666-A347900ABE5B}" type="presParOf" srcId="{0638515B-0C1C-4833-A052-3F271B4E501A}" destId="{6D630030-FB06-42F6-AE44-374D3607D38D}" srcOrd="2" destOrd="0" presId="urn:microsoft.com/office/officeart/2018/2/layout/IconVerticalSolidList"/>
    <dgm:cxn modelId="{924AD823-CD74-44BA-9F0A-783B2091EE14}" type="presParOf" srcId="{0638515B-0C1C-4833-A052-3F271B4E501A}" destId="{EF519571-6681-4581-A8F3-839B9F87136E}" srcOrd="3" destOrd="0" presId="urn:microsoft.com/office/officeart/2018/2/layout/IconVerticalSolidList"/>
    <dgm:cxn modelId="{690E0D1D-6891-4DBF-AEE8-FA41B51491D1}" type="presParOf" srcId="{62CEBB44-7AF6-44D0-9B6D-32E2E9DBD516}" destId="{D6530A14-1F87-4A6C-A0A8-BCA5D85F113E}" srcOrd="1" destOrd="0" presId="urn:microsoft.com/office/officeart/2018/2/layout/IconVerticalSolidList"/>
    <dgm:cxn modelId="{F52C3060-07F5-454F-813C-351A1EF65852}" type="presParOf" srcId="{62CEBB44-7AF6-44D0-9B6D-32E2E9DBD516}" destId="{8A951AD3-DCBC-4E0D-B1A9-7A39F99F09BB}" srcOrd="2" destOrd="0" presId="urn:microsoft.com/office/officeart/2018/2/layout/IconVerticalSolidList"/>
    <dgm:cxn modelId="{B12EB636-0601-4897-9508-B65091AEB175}" type="presParOf" srcId="{8A951AD3-DCBC-4E0D-B1A9-7A39F99F09BB}" destId="{C0AFD9BF-B2D9-4162-B3C4-D1A7C3EEB023}" srcOrd="0" destOrd="0" presId="urn:microsoft.com/office/officeart/2018/2/layout/IconVerticalSolidList"/>
    <dgm:cxn modelId="{40BE9912-6F6B-4494-9F79-9019E11B7E2F}" type="presParOf" srcId="{8A951AD3-DCBC-4E0D-B1A9-7A39F99F09BB}" destId="{018D2A42-8EBC-4359-94AC-079A8F3C3EAF}" srcOrd="1" destOrd="0" presId="urn:microsoft.com/office/officeart/2018/2/layout/IconVerticalSolidList"/>
    <dgm:cxn modelId="{09C39ED6-2C88-4F30-9B92-F3BEA1A2FF44}" type="presParOf" srcId="{8A951AD3-DCBC-4E0D-B1A9-7A39F99F09BB}" destId="{11CBBD69-C3F8-467C-AEA6-4D6E7C6B6ADD}" srcOrd="2" destOrd="0" presId="urn:microsoft.com/office/officeart/2018/2/layout/IconVerticalSolidList"/>
    <dgm:cxn modelId="{7525A515-3EA0-419D-A6AF-DB39F1958DA7}" type="presParOf" srcId="{8A951AD3-DCBC-4E0D-B1A9-7A39F99F09BB}" destId="{F5D98CE9-ED73-447A-8175-DAF9341072E8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F8961C-EE56-4860-83C8-41A6B0E0F13E}">
      <dsp:nvSpPr>
        <dsp:cNvPr id="0" name=""/>
        <dsp:cNvSpPr/>
      </dsp:nvSpPr>
      <dsp:spPr>
        <a:xfrm>
          <a:off x="0" y="4353"/>
          <a:ext cx="6269038" cy="92723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5C88BD3-9C6F-4B14-AADA-CC6A0325A311}">
      <dsp:nvSpPr>
        <dsp:cNvPr id="0" name=""/>
        <dsp:cNvSpPr/>
      </dsp:nvSpPr>
      <dsp:spPr>
        <a:xfrm>
          <a:off x="280489" y="212981"/>
          <a:ext cx="509980" cy="509980"/>
        </a:xfrm>
        <a:prstGeom prst="rect">
          <a:avLst/>
        </a:prstGeom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25CEB4-E265-47E8-B122-8A7896B65366}">
      <dsp:nvSpPr>
        <dsp:cNvPr id="0" name=""/>
        <dsp:cNvSpPr/>
      </dsp:nvSpPr>
      <dsp:spPr>
        <a:xfrm>
          <a:off x="1070958" y="4353"/>
          <a:ext cx="5198079" cy="9272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133" tIns="98133" rIns="98133" bIns="98133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900" kern="1200"/>
            <a:t>Abruf des Status</a:t>
          </a:r>
          <a:endParaRPr lang="en-US" sz="1900" kern="1200"/>
        </a:p>
      </dsp:txBody>
      <dsp:txXfrm>
        <a:off x="1070958" y="4353"/>
        <a:ext cx="5198079" cy="927236"/>
      </dsp:txXfrm>
    </dsp:sp>
    <dsp:sp modelId="{DCB87023-A971-458D-9E67-76C43D657633}">
      <dsp:nvSpPr>
        <dsp:cNvPr id="0" name=""/>
        <dsp:cNvSpPr/>
      </dsp:nvSpPr>
      <dsp:spPr>
        <a:xfrm>
          <a:off x="0" y="1163398"/>
          <a:ext cx="6269038" cy="92723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2FD1BE4-8E36-41A8-8F0F-FC4728582093}">
      <dsp:nvSpPr>
        <dsp:cNvPr id="0" name=""/>
        <dsp:cNvSpPr/>
      </dsp:nvSpPr>
      <dsp:spPr>
        <a:xfrm>
          <a:off x="280489" y="1372026"/>
          <a:ext cx="509980" cy="50998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A019B21-ABA8-438D-9650-6CF49B899B4F}">
      <dsp:nvSpPr>
        <dsp:cNvPr id="0" name=""/>
        <dsp:cNvSpPr/>
      </dsp:nvSpPr>
      <dsp:spPr>
        <a:xfrm>
          <a:off x="1070958" y="1163398"/>
          <a:ext cx="5198079" cy="9272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133" tIns="98133" rIns="98133" bIns="98133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900" kern="1200"/>
            <a:t>Abruf der verfügbaren Wertpapiere</a:t>
          </a:r>
          <a:endParaRPr lang="en-US" sz="1900" kern="1200"/>
        </a:p>
      </dsp:txBody>
      <dsp:txXfrm>
        <a:off x="1070958" y="1163398"/>
        <a:ext cx="5198079" cy="927236"/>
      </dsp:txXfrm>
    </dsp:sp>
    <dsp:sp modelId="{E09C09B6-F76B-4301-B214-203C2048BD2F}">
      <dsp:nvSpPr>
        <dsp:cNvPr id="0" name=""/>
        <dsp:cNvSpPr/>
      </dsp:nvSpPr>
      <dsp:spPr>
        <a:xfrm>
          <a:off x="0" y="2322444"/>
          <a:ext cx="6269038" cy="92723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E6FD3CB-7D4F-4111-B044-6B7CA2F1D0BF}">
      <dsp:nvSpPr>
        <dsp:cNvPr id="0" name=""/>
        <dsp:cNvSpPr/>
      </dsp:nvSpPr>
      <dsp:spPr>
        <a:xfrm>
          <a:off x="280489" y="2531072"/>
          <a:ext cx="509980" cy="509980"/>
        </a:xfrm>
        <a:prstGeom prst="rect">
          <a:avLst/>
        </a:prstGeom>
        <a:blipFill rotWithShape="1"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17FD5F-9AC7-4ADB-89B5-82F207BCBE8E}">
      <dsp:nvSpPr>
        <dsp:cNvPr id="0" name=""/>
        <dsp:cNvSpPr/>
      </dsp:nvSpPr>
      <dsp:spPr>
        <a:xfrm>
          <a:off x="1070958" y="2322444"/>
          <a:ext cx="5198079" cy="9272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133" tIns="98133" rIns="98133" bIns="98133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900" kern="1200"/>
            <a:t>Schnittstelle für Absetzen von Verkaufs- / Kauf-Order</a:t>
          </a:r>
          <a:endParaRPr lang="en-US" sz="1900" kern="1200"/>
        </a:p>
      </dsp:txBody>
      <dsp:txXfrm>
        <a:off x="1070958" y="2322444"/>
        <a:ext cx="5198079" cy="927236"/>
      </dsp:txXfrm>
    </dsp:sp>
    <dsp:sp modelId="{C6AC7403-EC3E-4491-A194-0BDA1BB2CD28}">
      <dsp:nvSpPr>
        <dsp:cNvPr id="0" name=""/>
        <dsp:cNvSpPr/>
      </dsp:nvSpPr>
      <dsp:spPr>
        <a:xfrm>
          <a:off x="0" y="3481489"/>
          <a:ext cx="6269038" cy="92723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48EDBD3-589A-4BF2-97ED-2DF1D044E0B7}">
      <dsp:nvSpPr>
        <dsp:cNvPr id="0" name=""/>
        <dsp:cNvSpPr/>
      </dsp:nvSpPr>
      <dsp:spPr>
        <a:xfrm>
          <a:off x="280489" y="3690118"/>
          <a:ext cx="509980" cy="509980"/>
        </a:xfrm>
        <a:prstGeom prst="rect">
          <a:avLst/>
        </a:prstGeom>
        <a:blipFill rotWithShape="1"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C59BD5E-F5E5-4621-9553-5C83E665A26C}">
      <dsp:nvSpPr>
        <dsp:cNvPr id="0" name=""/>
        <dsp:cNvSpPr/>
      </dsp:nvSpPr>
      <dsp:spPr>
        <a:xfrm>
          <a:off x="1070958" y="3481489"/>
          <a:ext cx="5198079" cy="9272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133" tIns="98133" rIns="98133" bIns="98133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900" kern="1200"/>
            <a:t>Abruf der Liste aller Order</a:t>
          </a:r>
          <a:endParaRPr lang="en-US" sz="1900" kern="1200"/>
        </a:p>
      </dsp:txBody>
      <dsp:txXfrm>
        <a:off x="1070958" y="3481489"/>
        <a:ext cx="5198079" cy="927236"/>
      </dsp:txXfrm>
    </dsp:sp>
    <dsp:sp modelId="{C13BC404-6F2C-4F5C-AC0E-1842FE6D497C}">
      <dsp:nvSpPr>
        <dsp:cNvPr id="0" name=""/>
        <dsp:cNvSpPr/>
      </dsp:nvSpPr>
      <dsp:spPr>
        <a:xfrm>
          <a:off x="0" y="4640535"/>
          <a:ext cx="6269038" cy="92723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BE34481-AA9B-4C8F-B2F7-87FF6E2CBBF9}">
      <dsp:nvSpPr>
        <dsp:cNvPr id="0" name=""/>
        <dsp:cNvSpPr/>
      </dsp:nvSpPr>
      <dsp:spPr>
        <a:xfrm>
          <a:off x="280489" y="4849163"/>
          <a:ext cx="509980" cy="50998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FEB516-D489-48E4-83C2-234ECF119019}">
      <dsp:nvSpPr>
        <dsp:cNvPr id="0" name=""/>
        <dsp:cNvSpPr/>
      </dsp:nvSpPr>
      <dsp:spPr>
        <a:xfrm>
          <a:off x="1070958" y="4640535"/>
          <a:ext cx="5198079" cy="9272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133" tIns="98133" rIns="98133" bIns="98133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900" kern="1200"/>
            <a:t>Abruf des Status einer Order</a:t>
          </a:r>
          <a:endParaRPr lang="en-US" sz="1900" kern="1200"/>
        </a:p>
      </dsp:txBody>
      <dsp:txXfrm>
        <a:off x="1070958" y="4640535"/>
        <a:ext cx="5198079" cy="92723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57A5889-D1F3-421C-BB6F-99DD7B80310F}">
      <dsp:nvSpPr>
        <dsp:cNvPr id="0" name=""/>
        <dsp:cNvSpPr/>
      </dsp:nvSpPr>
      <dsp:spPr>
        <a:xfrm>
          <a:off x="0" y="905470"/>
          <a:ext cx="6269038" cy="167163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62402E6-2B22-4AFE-8E3A-36251C9179F4}">
      <dsp:nvSpPr>
        <dsp:cNvPr id="0" name=""/>
        <dsp:cNvSpPr/>
      </dsp:nvSpPr>
      <dsp:spPr>
        <a:xfrm>
          <a:off x="414226" y="3411306"/>
          <a:ext cx="919400" cy="9194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F519571-6681-4581-A8F3-839B9F87136E}">
      <dsp:nvSpPr>
        <dsp:cNvPr id="0" name=""/>
        <dsp:cNvSpPr/>
      </dsp:nvSpPr>
      <dsp:spPr>
        <a:xfrm>
          <a:off x="1930741" y="905470"/>
          <a:ext cx="4338296" cy="16716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6915" tIns="176915" rIns="176915" bIns="176915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500" kern="1200" dirty="0"/>
            <a:t>Geschätzte Zeit: 53</a:t>
          </a:r>
          <a:r>
            <a:rPr lang="de-DE" sz="2500" kern="1200" dirty="0">
              <a:latin typeface="Calibri Light" panose="020F0302020204030204"/>
            </a:rPr>
            <a:t> Stunden</a:t>
          </a:r>
          <a:endParaRPr lang="en-US" sz="2500" kern="1200" dirty="0"/>
        </a:p>
      </dsp:txBody>
      <dsp:txXfrm>
        <a:off x="1930741" y="905470"/>
        <a:ext cx="4338296" cy="1671637"/>
      </dsp:txXfrm>
    </dsp:sp>
    <dsp:sp modelId="{C0AFD9BF-B2D9-4162-B3C4-D1A7C3EEB023}">
      <dsp:nvSpPr>
        <dsp:cNvPr id="0" name=""/>
        <dsp:cNvSpPr/>
      </dsp:nvSpPr>
      <dsp:spPr>
        <a:xfrm>
          <a:off x="0" y="2995017"/>
          <a:ext cx="6269038" cy="167163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18D2A42-8EBC-4359-94AC-079A8F3C3EAF}">
      <dsp:nvSpPr>
        <dsp:cNvPr id="0" name=""/>
        <dsp:cNvSpPr/>
      </dsp:nvSpPr>
      <dsp:spPr>
        <a:xfrm>
          <a:off x="356276" y="1352095"/>
          <a:ext cx="919400" cy="9194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5D98CE9-ED73-447A-8175-DAF9341072E8}">
      <dsp:nvSpPr>
        <dsp:cNvPr id="0" name=""/>
        <dsp:cNvSpPr/>
      </dsp:nvSpPr>
      <dsp:spPr>
        <a:xfrm>
          <a:off x="1930741" y="2995017"/>
          <a:ext cx="4338296" cy="16716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6915" tIns="176915" rIns="176915" bIns="176915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500" kern="1200" dirty="0"/>
            <a:t>Tatsächliche Zeit: 56</a:t>
          </a:r>
          <a:r>
            <a:rPr lang="de-DE" sz="2500" kern="1200" dirty="0">
              <a:latin typeface="Calibri Light" panose="020F0302020204030204"/>
            </a:rPr>
            <a:t> Stunden</a:t>
          </a:r>
          <a:endParaRPr lang="en-US" sz="2500" kern="1200" dirty="0"/>
        </a:p>
      </dsp:txBody>
      <dsp:txXfrm>
        <a:off x="1930741" y="2995017"/>
        <a:ext cx="4338296" cy="167163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59E054-BEE3-4C2F-A89A-3232DC8BD7F4}" type="datetimeFigureOut">
              <a:rPr lang="de-DE" smtClean="0"/>
              <a:t>23.03.21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9ADC0E-72BA-4CC2-9CB5-0635F3D7256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75711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9ADC0E-72BA-4CC2-9CB5-0635F3D7256E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557116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c98fed7ec7_2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4" name="Google Shape;154;gc98fed7ec7_2_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55" name="Google Shape;155;gc98fed7ec7_2_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10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4" name="Google Shape;184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85" name="Google Shape;185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11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c45f7eb0a3_6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6" name="Google Shape;196;gc45f7eb0a3_6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97" name="Google Shape;197;gc45f7eb0a3_6_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12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c96304f83b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gc96304f83b_0_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208" name="Google Shape;208;gc96304f83b_0_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13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c45f7eb0a3_2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8" name="Google Shape;218;gc45f7eb0a3_2_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219" name="Google Shape;219;gc45f7eb0a3_2_3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14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c45f7eb0a3_6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c45f7eb0a3_6_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230" name="Google Shape;230;gc45f7eb0a3_6_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15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c96304f83b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0" name="Google Shape;240;gc96304f83b_0_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241" name="Google Shape;241;gc96304f83b_0_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16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c45f7eb0a3_2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1" name="Google Shape;251;gc45f7eb0a3_2_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252" name="Google Shape;252;gc45f7eb0a3_2_2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17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c80b21ac3d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5" name="Google Shape;275;gc80b21ac3d_0_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276" name="Google Shape;276;gc80b21ac3d_0_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18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29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9ADC0E-72BA-4CC2-9CB5-0635F3D7256E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6813556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c98fed7ec7_1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7" name="Google Shape;337;gc98fed7ec7_1_4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sz="1400">
                <a:solidFill>
                  <a:srgbClr val="000000"/>
                </a:solidFill>
              </a:rPr>
              <a:t>Organisatorisches: 2 h Geplant: 5 h</a:t>
            </a:r>
            <a:endParaRPr sz="14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sz="1400">
                <a:solidFill>
                  <a:srgbClr val="000000"/>
                </a:solidFill>
              </a:rPr>
              <a:t>Präsentation:  26 h Geplant: 10h</a:t>
            </a:r>
            <a:endParaRPr sz="14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sz="1400">
                <a:solidFill>
                  <a:srgbClr val="000000"/>
                </a:solidFill>
              </a:rPr>
              <a:t>Weiteres: 30h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338" name="Google Shape;338;gc98fed7ec7_1_4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20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c98fed7ec7_1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7" name="Google Shape;337;gc98fed7ec7_1_4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sz="1400">
                <a:solidFill>
                  <a:srgbClr val="000000"/>
                </a:solidFill>
              </a:rPr>
              <a:t>Organisatorisches: 2 h Geplant: 5 h</a:t>
            </a:r>
            <a:endParaRPr sz="14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sz="1400">
                <a:solidFill>
                  <a:srgbClr val="000000"/>
                </a:solidFill>
              </a:rPr>
              <a:t>Präsentation:  26 h Geplant: 10h</a:t>
            </a:r>
            <a:endParaRPr sz="14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sz="1400">
                <a:solidFill>
                  <a:srgbClr val="000000"/>
                </a:solidFill>
              </a:rPr>
              <a:t>Weiteres: 30h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338" name="Google Shape;338;gc98fed7ec7_1_4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21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4476190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Jede Gruppe die nächsten 4 Folien (wenn mehr benötigt auch gut) ausfüllen und an Jeannine schicken </a:t>
            </a:r>
            <a:r>
              <a:rPr lang="de-DE" dirty="0">
                <a:sym typeface="Wingdings" panose="05000000000000000000" pitchFamily="2" charset="2"/>
              </a:rPr>
              <a:t> fügt .</a:t>
            </a:r>
            <a:r>
              <a:rPr lang="de-DE" dirty="0" err="1">
                <a:sym typeface="Wingdings" panose="05000000000000000000" pitchFamily="2" charset="2"/>
              </a:rPr>
              <a:t>ppts</a:t>
            </a:r>
            <a:r>
              <a:rPr lang="de-DE" dirty="0">
                <a:sym typeface="Wingdings" panose="05000000000000000000" pitchFamily="2" charset="2"/>
              </a:rPr>
              <a:t> zusammen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9ADC0E-72BA-4CC2-9CB5-0635F3D7256E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4264756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de-DE" dirty="0"/>
              <a:t>Nico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9ADC0E-72BA-4CC2-9CB5-0635F3D7256E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2988752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Nico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9ADC0E-72BA-4CC2-9CB5-0635F3D7256E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2414346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de-DE" dirty="0"/>
              <a:t>Eger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9ADC0E-72BA-4CC2-9CB5-0635F3D7256E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4981606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de-DE" dirty="0"/>
              <a:t>Eger</a:t>
            </a:r>
          </a:p>
          <a:p>
            <a:pPr marL="171450" indent="-171450">
              <a:buFontTx/>
              <a:buChar char="-"/>
            </a:pPr>
            <a:r>
              <a:rPr lang="de-DE" dirty="0" err="1"/>
              <a:t>Marketorder</a:t>
            </a:r>
            <a:r>
              <a:rPr lang="de-DE" dirty="0"/>
              <a:t> nach Zeit – Limit nach Preis </a:t>
            </a:r>
            <a:r>
              <a:rPr lang="de-DE" dirty="0">
                <a:sym typeface="Wingdings" panose="05000000000000000000" pitchFamily="2" charset="2"/>
              </a:rPr>
              <a:t> Market hat immer Priorität</a:t>
            </a:r>
          </a:p>
          <a:p>
            <a:pPr marL="171450" indent="-171450">
              <a:buFontTx/>
              <a:buChar char="-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9ADC0E-72BA-4CC2-9CB5-0635F3D7256E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5860827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de-DE" dirty="0"/>
              <a:t>Timo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9ADC0E-72BA-4CC2-9CB5-0635F3D7256E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35293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Timo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9ADC0E-72BA-4CC2-9CB5-0635F3D7256E}" type="slidenum">
              <a:rPr lang="de-DE" smtClean="0"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48751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>
              <a:sym typeface="Wingdings" panose="05000000000000000000" pitchFamily="2" charset="2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9ADC0E-72BA-4CC2-9CB5-0635F3D7256E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4313121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Veli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9ADC0E-72BA-4CC2-9CB5-0635F3D7256E}" type="slidenum">
              <a:rPr lang="de-DE" smtClean="0"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4003774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Veli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9ADC0E-72BA-4CC2-9CB5-0635F3D7256E}" type="slidenum">
              <a:rPr lang="de-DE" smtClean="0"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5395873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Jan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9ADC0E-72BA-4CC2-9CB5-0635F3D7256E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0113674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de-DE"/>
              <a:t>Jan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9ADC0E-72BA-4CC2-9CB5-0635F3D7256E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7685799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de-DE"/>
              <a:t>Tobias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9ADC0E-72BA-4CC2-9CB5-0635F3D7256E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2988752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DE"/>
              <a:t>Tobias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9ADC0E-72BA-4CC2-9CB5-0635F3D7256E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4355749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Tobias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9ADC0E-72BA-4CC2-9CB5-0635F3D7256E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6765372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de-DE"/>
              <a:t>Tobias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9ADC0E-72BA-4CC2-9CB5-0635F3D7256E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481781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err="1"/>
              <a:t>Calo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9ADC0E-72BA-4CC2-9CB5-0635F3D7256E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603777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err="1"/>
              <a:t>Calo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9ADC0E-72BA-4CC2-9CB5-0635F3D7256E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316811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9ADC0E-72BA-4CC2-9CB5-0635F3D7256E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7522494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de-DE" dirty="0" err="1"/>
              <a:t>Calo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9ADC0E-72BA-4CC2-9CB5-0635F3D7256E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9999376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Mahmoud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9ADC0E-72BA-4CC2-9CB5-0635F3D7256E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5325622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Mahmoud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9ADC0E-72BA-4CC2-9CB5-0635F3D7256E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4880140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de-DE"/>
              <a:t>Jan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9ADC0E-72BA-4CC2-9CB5-0635F3D7256E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5547743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de-DE"/>
              <a:t>Jan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9ADC0E-72BA-4CC2-9CB5-0635F3D7256E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7082772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Jan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9ADC0E-72BA-4CC2-9CB5-0635F3D7256E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4076837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Jede Gruppe die nächsten 4 Folien (wenn mehr benötigt auch gut) ausfüllen und an Jeannine schicken </a:t>
            </a:r>
            <a:r>
              <a:rPr lang="de-DE">
                <a:sym typeface="Wingdings" panose="05000000000000000000" pitchFamily="2" charset="2"/>
              </a:rPr>
              <a:t> fügt .pptx zusammen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9ADC0E-72BA-4CC2-9CB5-0635F3D7256E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264756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9ADC0E-72BA-4CC2-9CB5-0635F3D7256E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2988752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9ADC0E-72BA-4CC2-9CB5-0635F3D7256E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3671588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de-DE"/>
              <a:t>2020-10-26": { "1. open": "118.2700", "2. high": "118.6894", "3. </a:t>
            </a:r>
            <a:r>
              <a:rPr lang="de-DE" err="1"/>
              <a:t>low</a:t>
            </a:r>
            <a:r>
              <a:rPr lang="de-DE"/>
              <a:t>": "113.2300", "4. </a:t>
            </a:r>
            <a:r>
              <a:rPr lang="de-DE" err="1"/>
              <a:t>close</a:t>
            </a:r>
            <a:r>
              <a:rPr lang="de-DE"/>
              <a:t>": "115.0200", "5. </a:t>
            </a:r>
            <a:r>
              <a:rPr lang="de-DE" err="1"/>
              <a:t>volume</a:t>
            </a:r>
            <a:r>
              <a:rPr lang="de-DE"/>
              <a:t>": "11290158" },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9ADC0E-72BA-4CC2-9CB5-0635F3D7256E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00522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Jan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9ADC0E-72BA-4CC2-9CB5-0635F3D7256E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264756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de-DE"/>
              <a:t>"2019-12-24": { "1. open": "134.1200", "2. high": "134.3600", "3. </a:t>
            </a:r>
            <a:r>
              <a:rPr lang="de-DE" err="1"/>
              <a:t>low</a:t>
            </a:r>
            <a:r>
              <a:rPr lang="de-DE"/>
              <a:t>": "133.6000", "4. </a:t>
            </a:r>
            <a:r>
              <a:rPr lang="de-DE" err="1"/>
              <a:t>close</a:t>
            </a:r>
            <a:r>
              <a:rPr lang="de-DE"/>
              <a:t>": "133.6000", "5. </a:t>
            </a:r>
            <a:r>
              <a:rPr lang="de-DE" err="1"/>
              <a:t>volume</a:t>
            </a:r>
            <a:r>
              <a:rPr lang="de-DE"/>
              <a:t>": "117911"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9ADC0E-72BA-4CC2-9CB5-0635F3D7256E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180714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de-DE"/>
              <a:t>2020-10-28": { "1. open": "109.6700", "2. high": "110.3400", "3. </a:t>
            </a:r>
            <a:r>
              <a:rPr lang="de-DE" err="1"/>
              <a:t>low</a:t>
            </a:r>
            <a:r>
              <a:rPr lang="de-DE"/>
              <a:t>": "107.7000", "4. </a:t>
            </a:r>
            <a:r>
              <a:rPr lang="de-DE" err="1"/>
              <a:t>close</a:t>
            </a:r>
            <a:r>
              <a:rPr lang="de-DE"/>
              <a:t>": "108.1100", "5. </a:t>
            </a:r>
            <a:r>
              <a:rPr lang="de-DE" err="1"/>
              <a:t>volume</a:t>
            </a:r>
            <a:r>
              <a:rPr lang="de-DE"/>
              <a:t>": "5486661"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9ADC0E-72BA-4CC2-9CB5-0635F3D7256E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354491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9ADC0E-72BA-4CC2-9CB5-0635F3D7256E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410045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de-DE"/>
              <a:t>"2019-10-22": { "1. open": "133.3100", "2. high": "133.9800", "3. </a:t>
            </a:r>
            <a:r>
              <a:rPr lang="de-DE" err="1"/>
              <a:t>low</a:t>
            </a:r>
            <a:r>
              <a:rPr lang="de-DE"/>
              <a:t>": "131.5800", "4. </a:t>
            </a:r>
            <a:r>
              <a:rPr lang="de-DE" err="1"/>
              <a:t>close</a:t>
            </a:r>
            <a:r>
              <a:rPr lang="de-DE"/>
              <a:t>": "131.8000", "5. </a:t>
            </a:r>
            <a:r>
              <a:rPr lang="de-DE" err="1"/>
              <a:t>volume</a:t>
            </a:r>
            <a:r>
              <a:rPr lang="de-DE"/>
              <a:t>": "1092808"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9ADC0E-72BA-4CC2-9CB5-0635F3D7256E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3699788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9ADC0E-72BA-4CC2-9CB5-0635F3D7256E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4505232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9ADC0E-72BA-4CC2-9CB5-0635F3D7256E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3679690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9ADC0E-72BA-4CC2-9CB5-0635F3D7256E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5860827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9ADC0E-72BA-4CC2-9CB5-0635F3D7256E}" type="slidenum">
              <a:rPr lang="de-DE" smtClean="0"/>
              <a:t>60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3186642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9ADC0E-72BA-4CC2-9CB5-0635F3D7256E}" type="slidenum">
              <a:rPr lang="de-DE" smtClean="0"/>
              <a:t>61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757258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c98fed7ec7_4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4" name="Google Shape;74;gc98fed7ec7_4_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75" name="Google Shape;75;gc98fed7ec7_4_4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6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0" name="Google Shape;100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01" name="Google Shape;101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7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c98fed7ec7_3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3" name="Google Shape;133;gc98fed7ec7_3_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34" name="Google Shape;134;gc98fed7ec7_3_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8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c98fed7ec7_3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3" name="Google Shape;143;gc98fed7ec7_3_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44" name="Google Shape;144;gc98fed7ec7_3_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9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63AF597-8F4B-4B75-B43D-5D4718540C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E6BE1B2-8989-4819-BD11-8D7DB42D16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0AB3CEB-ED21-4A93-A5B9-AD817F954E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D4FC7-D362-4585-A3D2-374EA7C8D65B}" type="datetimeFigureOut">
              <a:rPr lang="de-DE" smtClean="0"/>
              <a:t>23.03.21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A6FD786-441D-449C-84F7-98919F27B8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1F440BF-8E72-429C-BAF8-F382AE5CA3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E5A7E-16A6-4422-88A9-0ACA3C171F0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422585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D3EC76-7191-44BE-90A7-6E87C473F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AEF4614D-99DB-4B01-B90B-5400D89C05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E970F90-DD1C-42A2-A598-494EF3280B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D4FC7-D362-4585-A3D2-374EA7C8D65B}" type="datetimeFigureOut">
              <a:rPr lang="de-DE" smtClean="0"/>
              <a:t>23.03.21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1BDD290-FA2A-47F1-BDB3-B948E7299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D17842D-C75C-4896-BE6D-6953E47987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E5A7E-16A6-4422-88A9-0ACA3C171F0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743935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93DFE2E6-3C79-4371-AFA1-0E886A556D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1C6C76CE-1A23-437B-A94A-6720282BCD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36D65A6-4C6C-48A2-BE2A-0749CA00D3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D4FC7-D362-4585-A3D2-374EA7C8D65B}" type="datetimeFigureOut">
              <a:rPr lang="de-DE" smtClean="0"/>
              <a:t>23.03.21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4E093E3-D6E3-4272-9618-136DC59182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AEA47DE-4E13-49B9-8A38-AB4CD76727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E5A7E-16A6-4422-88A9-0ACA3C171F0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118914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folie" type="title">
  <p:cSld name="Titelfolie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14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4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2" name="Google Shape;22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902914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 und Inhalt" type="obj">
  <p:cSld name="Titel und Inhal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" name="Google Shape;28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017119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955631-E4AA-429E-8C47-BA63B1CF63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D3C0081-6A0F-4F2F-B622-1B80A320D4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A2E2166-4C6C-4C32-A8AA-09E109976C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D4FC7-D362-4585-A3D2-374EA7C8D65B}" type="datetimeFigureOut">
              <a:rPr lang="de-DE" smtClean="0"/>
              <a:t>23.03.21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6AF5751-7EF2-4320-AB5B-2501EEA704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C4ACB4F-189C-4C68-BD24-4EF941C98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E5A7E-16A6-4422-88A9-0ACA3C171F0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640730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D674402-7806-4F8E-88FE-9D26428A63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DF7CDED-49FC-40FC-9E5A-4202ACB4BB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F7FC640-467A-40AD-8F29-FE3CDA5496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D4FC7-D362-4585-A3D2-374EA7C8D65B}" type="datetimeFigureOut">
              <a:rPr lang="de-DE" smtClean="0"/>
              <a:t>23.03.21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43A1487-EBD5-44FD-8EC6-AA0E1D2475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A18F04C-E857-4A0F-AB2F-9AD39CC58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E5A7E-16A6-4422-88A9-0ACA3C171F0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757159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725455-62C4-4E13-ACAB-90EDB488E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F37CD1C-8929-4C01-85EE-089A4FA30ED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753B6F2-5F7E-4246-904B-20A0FA6D35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2FD5E6D-51DB-4AF8-9330-EA626D75C7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D4FC7-D362-4585-A3D2-374EA7C8D65B}" type="datetimeFigureOut">
              <a:rPr lang="de-DE" smtClean="0"/>
              <a:t>23.03.21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DD43BE7-1B84-4B0B-98B6-4012679BF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75A5EA6-41E4-4F0D-981B-EED95B7D2C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E5A7E-16A6-4422-88A9-0ACA3C171F0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806915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A79FA9-F120-4134-890D-502CA8AD4A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894702B-EB90-4F21-94D7-57932D2D72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EDB501A-1474-485C-87F3-5930BA7D05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0D91E70B-231A-4B0C-9FED-AF2EF4D68B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D5436403-9D7F-441A-A085-5ECCCE2EC35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A6372523-23E5-493D-AC5A-BB02E99DAC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D4FC7-D362-4585-A3D2-374EA7C8D65B}" type="datetimeFigureOut">
              <a:rPr lang="de-DE" smtClean="0"/>
              <a:t>23.03.21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9F06C6F4-5654-4618-9062-F473F270F7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EE9F90F-AADF-489C-9922-F00DA9060B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E5A7E-16A6-4422-88A9-0ACA3C171F0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727268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64EB06-77E3-4A83-A906-49EA1AA13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985AA2D-7A1B-48E6-9BBE-04483D47F6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D4FC7-D362-4585-A3D2-374EA7C8D65B}" type="datetimeFigureOut">
              <a:rPr lang="de-DE" smtClean="0"/>
              <a:t>23.03.21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4FF1493-2A75-4A55-8E19-CD0C0F75DD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CE1717-3962-4875-85F2-96AFEB374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E5A7E-16A6-4422-88A9-0ACA3C171F0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112778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125F0509-38E6-4DE6-9D8E-4F07BF81DC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D4FC7-D362-4585-A3D2-374EA7C8D65B}" type="datetimeFigureOut">
              <a:rPr lang="de-DE" smtClean="0"/>
              <a:t>23.03.21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3CD06B0-B207-4C24-94F7-23CF8AE85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AE894B0-7FCD-46C1-BD1D-3DFB43588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E5A7E-16A6-4422-88A9-0ACA3C171F0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529231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6E5BF3-38CB-4213-90F8-E9AA3F2BE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AAA10BC-C94D-49C8-9644-A764F5AFBF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E6C6086-4E2E-405B-843D-8EFF2C9A43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D992ACB-EE76-4A09-A9D1-C308A58C06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D4FC7-D362-4585-A3D2-374EA7C8D65B}" type="datetimeFigureOut">
              <a:rPr lang="de-DE" smtClean="0"/>
              <a:t>23.03.21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78F03EC-B759-476C-8E54-99F6797CA1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862BC7B-0C0C-489D-BE57-39B8C36B1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E5A7E-16A6-4422-88A9-0ACA3C171F0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277364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24D53E6-AF54-4EEA-8EF9-FA334EC0EF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DC16BE77-7B05-4DDB-88B1-67D7D57372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A02D961-B8F9-433F-9C90-A9FBB1C776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9AFF2B2-B0FE-46F4-B7AE-2BB918A201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D4FC7-D362-4585-A3D2-374EA7C8D65B}" type="datetimeFigureOut">
              <a:rPr lang="de-DE" smtClean="0"/>
              <a:t>23.03.21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AE4E66C-F250-4166-96B9-9E8CFA6EB5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0A8E306-ED22-4EB7-800E-D767FB736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E5A7E-16A6-4422-88A9-0ACA3C171F0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875517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A0390042-357B-4EF7-81BD-750C742C2E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09176C5-C1DE-47C7-8D13-8C164090AA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3CAD7EA-07FB-408C-B3F0-896EE0533F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2D4FC7-D362-4585-A3D2-374EA7C8D65B}" type="datetimeFigureOut">
              <a:rPr lang="de-DE" smtClean="0"/>
              <a:t>23.03.21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DBA91E3-E123-4BDB-B4A6-B67D60FF62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23B2326-0087-4925-91CD-7516437D7C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EE5A7E-16A6-4422-88A9-0ACA3C171F0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873860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grpSp>
        <p:nvGrpSpPr>
          <p:cNvPr id="15" name="Google Shape;15;p12"/>
          <p:cNvGrpSpPr/>
          <p:nvPr/>
        </p:nvGrpSpPr>
        <p:grpSpPr>
          <a:xfrm>
            <a:off x="0" y="-3324"/>
            <a:ext cx="12192000" cy="6861324"/>
            <a:chOff x="0" y="-3324"/>
            <a:chExt cx="12192000" cy="6861324"/>
          </a:xfrm>
        </p:grpSpPr>
        <p:sp>
          <p:nvSpPr>
            <p:cNvPr id="16" name="Google Shape;16;p12"/>
            <p:cNvSpPr/>
            <p:nvPr/>
          </p:nvSpPr>
          <p:spPr>
            <a:xfrm>
              <a:off x="0" y="-3324"/>
              <a:ext cx="12192000" cy="6861300"/>
            </a:xfrm>
            <a:prstGeom prst="rect">
              <a:avLst/>
            </a:prstGeom>
            <a:solidFill>
              <a:srgbClr val="40404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^^</a:t>
              </a: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17;p12"/>
            <p:cNvSpPr/>
            <p:nvPr/>
          </p:nvSpPr>
          <p:spPr>
            <a:xfrm>
              <a:off x="85200" y="0"/>
              <a:ext cx="11786754" cy="6858000"/>
            </a:xfrm>
            <a:custGeom>
              <a:avLst/>
              <a:gdLst/>
              <a:ahLst/>
              <a:cxnLst/>
              <a:rect l="l" t="t" r="r" b="b"/>
              <a:pathLst>
                <a:path w="11786754" h="6858000" extrusionOk="0">
                  <a:moveTo>
                    <a:pt x="0" y="0"/>
                  </a:moveTo>
                  <a:lnTo>
                    <a:pt x="8610600" y="0"/>
                  </a:lnTo>
                  <a:lnTo>
                    <a:pt x="11786754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000000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18;p12"/>
            <p:cNvSpPr/>
            <p:nvPr/>
          </p:nvSpPr>
          <p:spPr>
            <a:xfrm>
              <a:off x="0" y="0"/>
              <a:ext cx="3581400" cy="6858000"/>
            </a:xfrm>
            <a:custGeom>
              <a:avLst/>
              <a:gdLst/>
              <a:ahLst/>
              <a:cxnLst/>
              <a:rect l="l" t="t" r="r" b="b"/>
              <a:pathLst>
                <a:path w="3581400" h="6858000" extrusionOk="0">
                  <a:moveTo>
                    <a:pt x="0" y="0"/>
                  </a:moveTo>
                  <a:lnTo>
                    <a:pt x="405246" y="0"/>
                  </a:lnTo>
                  <a:lnTo>
                    <a:pt x="3581400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000000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79735926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jpeg"/><Relationship Id="rId5" Type="http://schemas.openxmlformats.org/officeDocument/2006/relationships/image" Target="../media/image37.jpeg"/><Relationship Id="rId4" Type="http://schemas.openxmlformats.org/officeDocument/2006/relationships/image" Target="../media/image36.jpe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sv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svg"/><Relationship Id="rId5" Type="http://schemas.openxmlformats.org/officeDocument/2006/relationships/image" Target="../media/image43.png"/><Relationship Id="rId4" Type="http://schemas.openxmlformats.org/officeDocument/2006/relationships/image" Target="../media/image42.sv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Relationship Id="rId9" Type="http://schemas.openxmlformats.org/officeDocument/2006/relationships/image" Target="../media/image6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sv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0.png"/><Relationship Id="rId7" Type="http://schemas.openxmlformats.org/officeDocument/2006/relationships/image" Target="../media/image74.sv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11" Type="http://schemas.openxmlformats.org/officeDocument/2006/relationships/image" Target="../media/image78.svg"/><Relationship Id="rId5" Type="http://schemas.openxmlformats.org/officeDocument/2006/relationships/image" Target="../media/image72.svg"/><Relationship Id="rId10" Type="http://schemas.openxmlformats.org/officeDocument/2006/relationships/image" Target="../media/image77.png"/><Relationship Id="rId4" Type="http://schemas.openxmlformats.org/officeDocument/2006/relationships/image" Target="../media/image71.png"/><Relationship Id="rId9" Type="http://schemas.openxmlformats.org/officeDocument/2006/relationships/image" Target="../media/image76.sv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81.svg"/><Relationship Id="rId4" Type="http://schemas.openxmlformats.org/officeDocument/2006/relationships/image" Target="../media/image80.sv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Relationship Id="rId9" Type="http://schemas.openxmlformats.org/officeDocument/2006/relationships/image" Target="../media/image84.sv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2.svg"/><Relationship Id="rId5" Type="http://schemas.openxmlformats.org/officeDocument/2006/relationships/image" Target="../media/image91.png"/><Relationship Id="rId4" Type="http://schemas.openxmlformats.org/officeDocument/2006/relationships/image" Target="../media/image90.sv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svg"/><Relationship Id="rId3" Type="http://schemas.openxmlformats.org/officeDocument/2006/relationships/image" Target="../media/image99.png"/><Relationship Id="rId7" Type="http://schemas.openxmlformats.org/officeDocument/2006/relationships/image" Target="../media/image10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svg"/><Relationship Id="rId5" Type="http://schemas.openxmlformats.org/officeDocument/2006/relationships/image" Target="../media/image101.png"/><Relationship Id="rId4" Type="http://schemas.openxmlformats.org/officeDocument/2006/relationships/image" Target="../media/image100.sv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g"/><Relationship Id="rId3" Type="http://schemas.openxmlformats.org/officeDocument/2006/relationships/image" Target="../media/image8.jp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.jpg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3C47C2-33A2-44B2-BEAB-FEB679075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3324"/>
            <a:ext cx="12192000" cy="6861324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3">
            <a:extLst>
              <a:ext uri="{FF2B5EF4-FFF2-40B4-BE49-F238E27FC236}">
                <a16:creationId xmlns:a16="http://schemas.microsoft.com/office/drawing/2014/main" id="{AD182BA8-54AD-4D9F-8264-B0FA8BB47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246925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6">
            <a:extLst>
              <a:ext uri="{FF2B5EF4-FFF2-40B4-BE49-F238E27FC236}">
                <a16:creationId xmlns:a16="http://schemas.microsoft.com/office/drawing/2014/main" id="{4ED83379-0499-45E1-AB78-6AA230F96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479"/>
            <a:ext cx="9324977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7F0CC73-1AF3-4A5B-8C71-C654AB62D5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4672" y="3719618"/>
            <a:ext cx="4616414" cy="1155525"/>
          </a:xfrm>
        </p:spPr>
        <p:txBody>
          <a:bodyPr anchor="t">
            <a:normAutofit/>
          </a:bodyPr>
          <a:lstStyle/>
          <a:p>
            <a:pPr algn="l"/>
            <a:r>
              <a:rPr lang="de-DE" dirty="0"/>
              <a:t>Zwischenpräsentation</a:t>
            </a:r>
          </a:p>
          <a:p>
            <a:pPr algn="l"/>
            <a:r>
              <a:rPr lang="de-DE" dirty="0"/>
              <a:t>25.03.2021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D6748B8F-AACE-4D58-B902-494B2660230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9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1489" y="1656175"/>
            <a:ext cx="6191910" cy="6191910"/>
          </a:xfrm>
          <a:prstGeom prst="rect">
            <a:avLst/>
          </a:prstGeom>
          <a:effectLst>
            <a:outerShdw blurRad="317500" dist="50800" dir="5400000" algn="ctr" rotWithShape="0">
              <a:srgbClr val="000000">
                <a:alpha val="82000"/>
              </a:srgbClr>
            </a:outerShdw>
            <a:softEdge rad="342900"/>
          </a:effec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97A0866-4D60-4649-8B02-518BC7BF93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672" y="962246"/>
            <a:ext cx="6437700" cy="2611967"/>
          </a:xfrm>
        </p:spPr>
        <p:txBody>
          <a:bodyPr anchor="b">
            <a:normAutofit/>
          </a:bodyPr>
          <a:lstStyle/>
          <a:p>
            <a:pPr algn="l"/>
            <a:r>
              <a:rPr lang="de-DE" sz="5400" b="1" dirty="0"/>
              <a:t>Projekt </a:t>
            </a:r>
            <a:r>
              <a:rPr lang="de-DE" sz="5400" b="1" dirty="0" err="1"/>
              <a:t>Tradingtool</a:t>
            </a:r>
            <a:br>
              <a:rPr lang="de-DE" sz="5400" b="1" dirty="0"/>
            </a:br>
            <a:r>
              <a:rPr lang="de-DE" sz="5400" b="1" dirty="0"/>
              <a:t>- </a:t>
            </a:r>
            <a:r>
              <a:rPr lang="de-DE" sz="5400" b="1" dirty="0" err="1"/>
              <a:t>Moonstonks</a:t>
            </a:r>
            <a:endParaRPr lang="de-DE" sz="5400" b="1" dirty="0"/>
          </a:p>
        </p:txBody>
      </p:sp>
    </p:spTree>
    <p:extLst>
      <p:ext uri="{BB962C8B-B14F-4D97-AF65-F5344CB8AC3E}">
        <p14:creationId xmlns:p14="http://schemas.microsoft.com/office/powerpoint/2010/main" val="10394719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c98fed7ec7_2_6"/>
          <p:cNvSpPr/>
          <p:nvPr/>
        </p:nvSpPr>
        <p:spPr>
          <a:xfrm>
            <a:off x="0" y="-3324"/>
            <a:ext cx="12192000" cy="68613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gc98fed7ec7_2_6"/>
          <p:cNvSpPr/>
          <p:nvPr/>
        </p:nvSpPr>
        <p:spPr>
          <a:xfrm>
            <a:off x="0" y="0"/>
            <a:ext cx="11786754" cy="6858000"/>
          </a:xfrm>
          <a:custGeom>
            <a:avLst/>
            <a:gdLst/>
            <a:ahLst/>
            <a:cxnLst/>
            <a:rect l="l" t="t" r="r" b="b"/>
            <a:pathLst>
              <a:path w="11786754" h="6858000" extrusionOk="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gc98fed7ec7_2_6"/>
          <p:cNvSpPr/>
          <p:nvPr/>
        </p:nvSpPr>
        <p:spPr>
          <a:xfrm>
            <a:off x="0" y="0"/>
            <a:ext cx="3581400" cy="6858000"/>
          </a:xfrm>
          <a:custGeom>
            <a:avLst/>
            <a:gdLst/>
            <a:ahLst/>
            <a:cxnLst/>
            <a:rect l="l" t="t" r="r" b="b"/>
            <a:pathLst>
              <a:path w="3581400" h="6858000" extrusionOk="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gc98fed7ec7_2_6"/>
          <p:cNvSpPr/>
          <p:nvPr/>
        </p:nvSpPr>
        <p:spPr>
          <a:xfrm>
            <a:off x="5929800" y="1456100"/>
            <a:ext cx="2732700" cy="676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rgbClr val="26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Finanzhaie Mannheim GmbH</a:t>
            </a: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61" name="Google Shape;161;gc98fed7ec7_2_6"/>
          <p:cNvSpPr/>
          <p:nvPr/>
        </p:nvSpPr>
        <p:spPr>
          <a:xfrm>
            <a:off x="3531175" y="3090600"/>
            <a:ext cx="2068500" cy="676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rgbClr val="26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Mitarbeiterx 1</a:t>
            </a: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62" name="Google Shape;162;gc98fed7ec7_2_6"/>
          <p:cNvSpPr/>
          <p:nvPr/>
        </p:nvSpPr>
        <p:spPr>
          <a:xfrm>
            <a:off x="8992025" y="3088925"/>
            <a:ext cx="2068500" cy="676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rgbClr val="26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kumimoji="0" lang="de-DE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Mitarbeiterx ...</a:t>
            </a: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63" name="Google Shape;163;gc98fed7ec7_2_6"/>
          <p:cNvSpPr/>
          <p:nvPr/>
        </p:nvSpPr>
        <p:spPr>
          <a:xfrm>
            <a:off x="6261600" y="3088925"/>
            <a:ext cx="2068500" cy="676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rgbClr val="26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kumimoji="0" lang="de-DE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Mitarbeiterx 2</a:t>
            </a: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64" name="Google Shape;164;gc98fed7ec7_2_6"/>
          <p:cNvSpPr/>
          <p:nvPr/>
        </p:nvSpPr>
        <p:spPr>
          <a:xfrm>
            <a:off x="7669025" y="4904925"/>
            <a:ext cx="2068500" cy="676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rgbClr val="26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Depot ...</a:t>
            </a: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65" name="Google Shape;165;gc98fed7ec7_2_6"/>
          <p:cNvSpPr/>
          <p:nvPr/>
        </p:nvSpPr>
        <p:spPr>
          <a:xfrm>
            <a:off x="4896475" y="4904925"/>
            <a:ext cx="2068500" cy="676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rgbClr val="26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Depot 1</a:t>
            </a: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cxnSp>
        <p:nvCxnSpPr>
          <p:cNvPr id="166" name="Google Shape;166;gc98fed7ec7_2_6"/>
          <p:cNvCxnSpPr>
            <a:stCxn id="161" idx="0"/>
            <a:endCxn id="160" idx="2"/>
          </p:cNvCxnSpPr>
          <p:nvPr/>
        </p:nvCxnSpPr>
        <p:spPr>
          <a:xfrm rot="-5400000">
            <a:off x="5451925" y="1246500"/>
            <a:ext cx="957600" cy="2730600"/>
          </a:xfrm>
          <a:prstGeom prst="bentConnector3">
            <a:avLst>
              <a:gd name="adj1" fmla="val 50005"/>
            </a:avLst>
          </a:prstGeom>
          <a:solidFill>
            <a:schemeClr val="lt2"/>
          </a:solidFill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7" name="Google Shape;167;gc98fed7ec7_2_6"/>
          <p:cNvCxnSpPr>
            <a:stCxn id="162" idx="0"/>
            <a:endCxn id="160" idx="2"/>
          </p:cNvCxnSpPr>
          <p:nvPr/>
        </p:nvCxnSpPr>
        <p:spPr>
          <a:xfrm rot="5400000" flipH="1">
            <a:off x="8183225" y="1245875"/>
            <a:ext cx="956100" cy="2730000"/>
          </a:xfrm>
          <a:prstGeom prst="bentConnector3">
            <a:avLst>
              <a:gd name="adj1" fmla="val 49996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8" name="Google Shape;168;gc98fed7ec7_2_6"/>
          <p:cNvCxnSpPr>
            <a:stCxn id="160" idx="2"/>
            <a:endCxn id="163" idx="0"/>
          </p:cNvCxnSpPr>
          <p:nvPr/>
        </p:nvCxnSpPr>
        <p:spPr>
          <a:xfrm rot="-5400000" flipH="1">
            <a:off x="6818400" y="2610650"/>
            <a:ext cx="956100" cy="600"/>
          </a:xfrm>
          <a:prstGeom prst="bentConnector3">
            <a:avLst>
              <a:gd name="adj1" fmla="val 49996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9" name="Google Shape;169;gc98fed7ec7_2_6"/>
          <p:cNvCxnSpPr>
            <a:stCxn id="161" idx="2"/>
            <a:endCxn id="165" idx="0"/>
          </p:cNvCxnSpPr>
          <p:nvPr/>
        </p:nvCxnSpPr>
        <p:spPr>
          <a:xfrm rot="-5400000" flipH="1">
            <a:off x="4679275" y="3653550"/>
            <a:ext cx="1137600" cy="1365300"/>
          </a:xfrm>
          <a:prstGeom prst="bentConnector3">
            <a:avLst>
              <a:gd name="adj1" fmla="val 4999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0" name="Google Shape;170;gc98fed7ec7_2_6"/>
          <p:cNvCxnSpPr>
            <a:stCxn id="163" idx="2"/>
            <a:endCxn id="165" idx="0"/>
          </p:cNvCxnSpPr>
          <p:nvPr/>
        </p:nvCxnSpPr>
        <p:spPr>
          <a:xfrm rot="5400000">
            <a:off x="6043800" y="3652775"/>
            <a:ext cx="1139100" cy="1365000"/>
          </a:xfrm>
          <a:prstGeom prst="bentConnector3">
            <a:avLst>
              <a:gd name="adj1" fmla="val 50004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1" name="Google Shape;171;gc98fed7ec7_2_6"/>
          <p:cNvCxnSpPr>
            <a:stCxn id="161" idx="2"/>
            <a:endCxn id="164" idx="0"/>
          </p:cNvCxnSpPr>
          <p:nvPr/>
        </p:nvCxnSpPr>
        <p:spPr>
          <a:xfrm rot="-5400000" flipH="1">
            <a:off x="6065575" y="2267250"/>
            <a:ext cx="1137600" cy="4137900"/>
          </a:xfrm>
          <a:prstGeom prst="bentConnector3">
            <a:avLst>
              <a:gd name="adj1" fmla="val 49997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2" name="Google Shape;172;gc98fed7ec7_2_6"/>
          <p:cNvCxnSpPr>
            <a:stCxn id="162" idx="2"/>
            <a:endCxn id="165" idx="0"/>
          </p:cNvCxnSpPr>
          <p:nvPr/>
        </p:nvCxnSpPr>
        <p:spPr>
          <a:xfrm rot="5400000">
            <a:off x="7408925" y="2287475"/>
            <a:ext cx="1139100" cy="4095600"/>
          </a:xfrm>
          <a:prstGeom prst="bentConnector3">
            <a:avLst>
              <a:gd name="adj1" fmla="val 50004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3" name="Google Shape;173;gc98fed7ec7_2_6"/>
          <p:cNvCxnSpPr>
            <a:stCxn id="163" idx="2"/>
            <a:endCxn id="164" idx="0"/>
          </p:cNvCxnSpPr>
          <p:nvPr/>
        </p:nvCxnSpPr>
        <p:spPr>
          <a:xfrm rot="-5400000" flipH="1">
            <a:off x="7429950" y="3631625"/>
            <a:ext cx="1139100" cy="1407300"/>
          </a:xfrm>
          <a:prstGeom prst="bentConnector3">
            <a:avLst>
              <a:gd name="adj1" fmla="val 50004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4" name="Google Shape;174;gc98fed7ec7_2_6"/>
          <p:cNvSpPr txBox="1"/>
          <p:nvPr/>
        </p:nvSpPr>
        <p:spPr>
          <a:xfrm>
            <a:off x="6812450" y="2191550"/>
            <a:ext cx="1387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hat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gc98fed7ec7_2_6"/>
          <p:cNvSpPr txBox="1"/>
          <p:nvPr/>
        </p:nvSpPr>
        <p:spPr>
          <a:xfrm>
            <a:off x="7294350" y="3797663"/>
            <a:ext cx="1387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verwalten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gc98fed7ec7_2_6"/>
          <p:cNvSpPr txBox="1"/>
          <p:nvPr/>
        </p:nvSpPr>
        <p:spPr>
          <a:xfrm>
            <a:off x="4565425" y="3765825"/>
            <a:ext cx="1387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verwalten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gc98fed7ec7_2_6"/>
          <p:cNvSpPr txBox="1"/>
          <p:nvPr/>
        </p:nvSpPr>
        <p:spPr>
          <a:xfrm>
            <a:off x="10045775" y="3765825"/>
            <a:ext cx="1387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verwalten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gc98fed7ec7_2_6"/>
          <p:cNvSpPr txBox="1"/>
          <p:nvPr/>
        </p:nvSpPr>
        <p:spPr>
          <a:xfrm>
            <a:off x="1555100" y="1454425"/>
            <a:ext cx="2179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400" b="1" i="0" u="none" strike="noStrike" kern="0" cap="none" spc="0" normalizeH="0" baseline="0" noProof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Company</a:t>
            </a: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79" name="Google Shape;179;gc98fed7ec7_2_6"/>
          <p:cNvSpPr txBox="1"/>
          <p:nvPr/>
        </p:nvSpPr>
        <p:spPr>
          <a:xfrm>
            <a:off x="1555100" y="3227225"/>
            <a:ext cx="2179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400" b="1" i="0" u="none" strike="noStrike" kern="0" cap="none" spc="0" normalizeH="0" baseline="0" noProof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Customer</a:t>
            </a: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80" name="Google Shape;180;gc98fed7ec7_2_6"/>
          <p:cNvSpPr txBox="1"/>
          <p:nvPr/>
        </p:nvSpPr>
        <p:spPr>
          <a:xfrm>
            <a:off x="1555100" y="5000025"/>
            <a:ext cx="2179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400" b="1" i="0" u="none" strike="noStrike" kern="0" cap="none" spc="0" normalizeH="0" baseline="0" noProof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Depot</a:t>
            </a: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81" name="Google Shape;181;gc98fed7ec7_2_6"/>
          <p:cNvSpPr txBox="1">
            <a:spLocks noGrp="1"/>
          </p:cNvSpPr>
          <p:nvPr>
            <p:ph type="title"/>
          </p:nvPr>
        </p:nvSpPr>
        <p:spPr>
          <a:xfrm>
            <a:off x="835652" y="351625"/>
            <a:ext cx="105207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</a:pPr>
            <a:r>
              <a:rPr lang="de-DE" b="1" dirty="0">
                <a:solidFill>
                  <a:srgbClr val="FFFFFF"/>
                </a:solidFill>
                <a:latin typeface="Calibri Light (Überschriften)"/>
              </a:rPr>
              <a:t>Aufbau</a:t>
            </a:r>
            <a:endParaRPr b="1" dirty="0">
              <a:latin typeface="Calibri Light (Überschriften)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7"/>
          <p:cNvSpPr/>
          <p:nvPr/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p7"/>
          <p:cNvSpPr/>
          <p:nvPr/>
        </p:nvSpPr>
        <p:spPr>
          <a:xfrm>
            <a:off x="0" y="0"/>
            <a:ext cx="11786754" cy="6858000"/>
          </a:xfrm>
          <a:custGeom>
            <a:avLst/>
            <a:gdLst/>
            <a:ahLst/>
            <a:cxnLst/>
            <a:rect l="l" t="t" r="r" b="b"/>
            <a:pathLst>
              <a:path w="11786754" h="6858000" extrusionOk="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Google Shape;189;p7"/>
          <p:cNvSpPr/>
          <p:nvPr/>
        </p:nvSpPr>
        <p:spPr>
          <a:xfrm>
            <a:off x="0" y="0"/>
            <a:ext cx="3581400" cy="6858000"/>
          </a:xfrm>
          <a:custGeom>
            <a:avLst/>
            <a:gdLst/>
            <a:ahLst/>
            <a:cxnLst/>
            <a:rect l="l" t="t" r="r" b="b"/>
            <a:pathLst>
              <a:path w="3581400" h="6858000" extrusionOk="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p7"/>
          <p:cNvSpPr txBox="1">
            <a:spLocks noGrp="1"/>
          </p:cNvSpPr>
          <p:nvPr>
            <p:ph type="title"/>
          </p:nvPr>
        </p:nvSpPr>
        <p:spPr>
          <a:xfrm>
            <a:off x="1089502" y="351625"/>
            <a:ext cx="105207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</a:pPr>
            <a:r>
              <a:rPr lang="de-DE" b="1" dirty="0">
                <a:solidFill>
                  <a:srgbClr val="FFFFFF"/>
                </a:solidFill>
                <a:latin typeface="Calibri Light (Überschriften)"/>
              </a:rPr>
              <a:t>Prototyp</a:t>
            </a:r>
            <a:endParaRPr b="1" dirty="0">
              <a:latin typeface="Calibri Light (Überschriften)"/>
            </a:endParaRPr>
          </a:p>
        </p:txBody>
      </p:sp>
      <p:sp>
        <p:nvSpPr>
          <p:cNvPr id="191" name="Google Shape;191;p7"/>
          <p:cNvSpPr txBox="1">
            <a:spLocks noGrp="1"/>
          </p:cNvSpPr>
          <p:nvPr>
            <p:ph type="body" idx="1"/>
          </p:nvPr>
        </p:nvSpPr>
        <p:spPr>
          <a:xfrm>
            <a:off x="805676" y="2386976"/>
            <a:ext cx="10515600" cy="41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85000" lnSpcReduction="2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0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0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0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0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0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0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0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0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0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0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000">
              <a:solidFill>
                <a:srgbClr val="FFFFFF"/>
              </a:solidFill>
            </a:endParaRPr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de-DE" sz="2000">
                <a:solidFill>
                  <a:srgbClr val="FFFFFF"/>
                </a:solidFill>
              </a:rPr>
              <a:t>Design-Prototyp: https://xd.adobe.com/view/0d38451e-9459-49e3-b3b2-283538fef009-586b/grid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2" name="Google Shape;192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36100" y="1621262"/>
            <a:ext cx="6427502" cy="3615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28575" y="5715450"/>
            <a:ext cx="343225" cy="33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404040"/>
        </a:solidFill>
        <a:effectLst/>
      </p:bgPr>
    </p:bg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c45f7eb0a3_6_1"/>
          <p:cNvSpPr/>
          <p:nvPr/>
        </p:nvSpPr>
        <p:spPr>
          <a:xfrm>
            <a:off x="0" y="-3324"/>
            <a:ext cx="12192000" cy="68613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Google Shape;200;gc45f7eb0a3_6_1"/>
          <p:cNvSpPr/>
          <p:nvPr/>
        </p:nvSpPr>
        <p:spPr>
          <a:xfrm>
            <a:off x="0" y="0"/>
            <a:ext cx="11786754" cy="6858000"/>
          </a:xfrm>
          <a:custGeom>
            <a:avLst/>
            <a:gdLst/>
            <a:ahLst/>
            <a:cxnLst/>
            <a:rect l="l" t="t" r="r" b="b"/>
            <a:pathLst>
              <a:path w="11786754" h="6858000" extrusionOk="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gc45f7eb0a3_6_1"/>
          <p:cNvSpPr/>
          <p:nvPr/>
        </p:nvSpPr>
        <p:spPr>
          <a:xfrm>
            <a:off x="0" y="0"/>
            <a:ext cx="3581400" cy="6858000"/>
          </a:xfrm>
          <a:custGeom>
            <a:avLst/>
            <a:gdLst/>
            <a:ahLst/>
            <a:cxnLst/>
            <a:rect l="l" t="t" r="r" b="b"/>
            <a:pathLst>
              <a:path w="3581400" h="6858000" extrusionOk="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gc45f7eb0a3_6_1"/>
          <p:cNvSpPr txBox="1">
            <a:spLocks noGrp="1"/>
          </p:cNvSpPr>
          <p:nvPr>
            <p:ph type="title"/>
          </p:nvPr>
        </p:nvSpPr>
        <p:spPr>
          <a:xfrm>
            <a:off x="1089502" y="351625"/>
            <a:ext cx="105207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</a:pPr>
            <a:r>
              <a:rPr lang="de-DE" b="1" dirty="0">
                <a:solidFill>
                  <a:srgbClr val="FFFFFF"/>
                </a:solidFill>
                <a:latin typeface="Calibri Light (Überschriften)"/>
              </a:rPr>
              <a:t>Prototyp</a:t>
            </a:r>
            <a:endParaRPr b="1" dirty="0">
              <a:latin typeface="Calibri Light (Überschriften)"/>
            </a:endParaRPr>
          </a:p>
        </p:txBody>
      </p:sp>
      <p:sp>
        <p:nvSpPr>
          <p:cNvPr id="203" name="Google Shape;203;gc45f7eb0a3_6_1"/>
          <p:cNvSpPr txBox="1">
            <a:spLocks noGrp="1"/>
          </p:cNvSpPr>
          <p:nvPr>
            <p:ph type="body" idx="1"/>
          </p:nvPr>
        </p:nvSpPr>
        <p:spPr>
          <a:xfrm>
            <a:off x="805676" y="2386976"/>
            <a:ext cx="10515600" cy="41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85000" lnSpcReduction="2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0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0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0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0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0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0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0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0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0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0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000">
              <a:solidFill>
                <a:srgbClr val="FFFFFF"/>
              </a:solidFill>
            </a:endParaRPr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de-DE" sz="2000">
                <a:solidFill>
                  <a:srgbClr val="FFFFFF"/>
                </a:solidFill>
              </a:rPr>
              <a:t>Design-Prototyp: https://xd.adobe.com/view/0d38451e-9459-49e3-b3b2-283538fef009-586b/grid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4" name="Google Shape;204;gc45f7eb0a3_6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82250" y="1735875"/>
            <a:ext cx="6427507" cy="3615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c96304f83b_0_10"/>
          <p:cNvSpPr/>
          <p:nvPr/>
        </p:nvSpPr>
        <p:spPr>
          <a:xfrm>
            <a:off x="0" y="-3324"/>
            <a:ext cx="12192000" cy="68613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Google Shape;211;gc96304f83b_0_10"/>
          <p:cNvSpPr/>
          <p:nvPr/>
        </p:nvSpPr>
        <p:spPr>
          <a:xfrm>
            <a:off x="0" y="0"/>
            <a:ext cx="11786754" cy="6858000"/>
          </a:xfrm>
          <a:custGeom>
            <a:avLst/>
            <a:gdLst/>
            <a:ahLst/>
            <a:cxnLst/>
            <a:rect l="l" t="t" r="r" b="b"/>
            <a:pathLst>
              <a:path w="11786754" h="6858000" extrusionOk="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Google Shape;212;gc96304f83b_0_10"/>
          <p:cNvSpPr/>
          <p:nvPr/>
        </p:nvSpPr>
        <p:spPr>
          <a:xfrm>
            <a:off x="0" y="0"/>
            <a:ext cx="3581400" cy="6858000"/>
          </a:xfrm>
          <a:custGeom>
            <a:avLst/>
            <a:gdLst/>
            <a:ahLst/>
            <a:cxnLst/>
            <a:rect l="l" t="t" r="r" b="b"/>
            <a:pathLst>
              <a:path w="3581400" h="6858000" extrusionOk="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gc96304f83b_0_10"/>
          <p:cNvSpPr txBox="1">
            <a:spLocks noGrp="1"/>
          </p:cNvSpPr>
          <p:nvPr>
            <p:ph type="title"/>
          </p:nvPr>
        </p:nvSpPr>
        <p:spPr>
          <a:xfrm>
            <a:off x="833002" y="365125"/>
            <a:ext cx="105207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</a:pPr>
            <a:r>
              <a:rPr lang="de-DE" b="1" dirty="0">
                <a:solidFill>
                  <a:srgbClr val="FFFFFF"/>
                </a:solidFill>
                <a:latin typeface="Calibri Light (Überschriften)"/>
              </a:rPr>
              <a:t>Übersicht Frontend</a:t>
            </a:r>
            <a:endParaRPr b="1" dirty="0">
              <a:latin typeface="Calibri Light (Überschriften)"/>
            </a:endParaRPr>
          </a:p>
        </p:txBody>
      </p:sp>
      <p:sp>
        <p:nvSpPr>
          <p:cNvPr id="214" name="Google Shape;214;gc96304f83b_0_10"/>
          <p:cNvSpPr txBox="1">
            <a:spLocks noGrp="1"/>
          </p:cNvSpPr>
          <p:nvPr>
            <p:ph type="body" idx="1"/>
          </p:nvPr>
        </p:nvSpPr>
        <p:spPr>
          <a:xfrm>
            <a:off x="838201" y="2022601"/>
            <a:ext cx="10515600" cy="41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</a:pPr>
            <a:endParaRPr sz="2000">
              <a:solidFill>
                <a:srgbClr val="FFFFFF"/>
              </a:solidFill>
            </a:endParaRPr>
          </a:p>
        </p:txBody>
      </p:sp>
      <p:pic>
        <p:nvPicPr>
          <p:cNvPr id="215" name="Google Shape;215;gc96304f83b_0_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7265" y="1770451"/>
            <a:ext cx="9492173" cy="465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c45f7eb0a3_2_36"/>
          <p:cNvSpPr/>
          <p:nvPr/>
        </p:nvSpPr>
        <p:spPr>
          <a:xfrm>
            <a:off x="0" y="-3324"/>
            <a:ext cx="12192000" cy="68613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Google Shape;222;gc45f7eb0a3_2_36"/>
          <p:cNvSpPr/>
          <p:nvPr/>
        </p:nvSpPr>
        <p:spPr>
          <a:xfrm>
            <a:off x="0" y="-3348"/>
            <a:ext cx="11786754" cy="6858000"/>
          </a:xfrm>
          <a:custGeom>
            <a:avLst/>
            <a:gdLst/>
            <a:ahLst/>
            <a:cxnLst/>
            <a:rect l="l" t="t" r="r" b="b"/>
            <a:pathLst>
              <a:path w="11786754" h="6858000" extrusionOk="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gc45f7eb0a3_2_36"/>
          <p:cNvSpPr/>
          <p:nvPr/>
        </p:nvSpPr>
        <p:spPr>
          <a:xfrm>
            <a:off x="0" y="0"/>
            <a:ext cx="3581400" cy="6858000"/>
          </a:xfrm>
          <a:custGeom>
            <a:avLst/>
            <a:gdLst/>
            <a:ahLst/>
            <a:cxnLst/>
            <a:rect l="l" t="t" r="r" b="b"/>
            <a:pathLst>
              <a:path w="3581400" h="6858000" extrusionOk="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gc45f7eb0a3_2_36"/>
          <p:cNvSpPr txBox="1">
            <a:spLocks noGrp="1"/>
          </p:cNvSpPr>
          <p:nvPr>
            <p:ph type="title"/>
          </p:nvPr>
        </p:nvSpPr>
        <p:spPr>
          <a:xfrm>
            <a:off x="833002" y="365125"/>
            <a:ext cx="105207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</a:pPr>
            <a:r>
              <a:rPr lang="de-DE" b="1" dirty="0">
                <a:solidFill>
                  <a:srgbClr val="FFFFFF"/>
                </a:solidFill>
                <a:latin typeface="Calibri Light (Überschriften)"/>
              </a:rPr>
              <a:t>Übersicht Frontend</a:t>
            </a:r>
            <a:endParaRPr b="1" dirty="0">
              <a:latin typeface="Calibri Light (Überschriften)"/>
            </a:endParaRPr>
          </a:p>
        </p:txBody>
      </p:sp>
      <p:sp>
        <p:nvSpPr>
          <p:cNvPr id="225" name="Google Shape;225;gc45f7eb0a3_2_36"/>
          <p:cNvSpPr txBox="1">
            <a:spLocks noGrp="1"/>
          </p:cNvSpPr>
          <p:nvPr>
            <p:ph type="body" idx="1"/>
          </p:nvPr>
        </p:nvSpPr>
        <p:spPr>
          <a:xfrm>
            <a:off x="838201" y="2022601"/>
            <a:ext cx="10515600" cy="41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</a:pPr>
            <a:endParaRPr sz="2000">
              <a:solidFill>
                <a:srgbClr val="FFFFFF"/>
              </a:solidFill>
            </a:endParaRPr>
          </a:p>
        </p:txBody>
      </p:sp>
      <p:pic>
        <p:nvPicPr>
          <p:cNvPr id="226" name="Google Shape;226;gc45f7eb0a3_2_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0250" y="1770451"/>
            <a:ext cx="9571498" cy="465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c45f7eb0a3_6_17"/>
          <p:cNvSpPr/>
          <p:nvPr/>
        </p:nvSpPr>
        <p:spPr>
          <a:xfrm>
            <a:off x="0" y="-3324"/>
            <a:ext cx="12192000" cy="68613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gc45f7eb0a3_6_17"/>
          <p:cNvSpPr/>
          <p:nvPr/>
        </p:nvSpPr>
        <p:spPr>
          <a:xfrm>
            <a:off x="0" y="0"/>
            <a:ext cx="11786754" cy="6858000"/>
          </a:xfrm>
          <a:custGeom>
            <a:avLst/>
            <a:gdLst/>
            <a:ahLst/>
            <a:cxnLst/>
            <a:rect l="l" t="t" r="r" b="b"/>
            <a:pathLst>
              <a:path w="11786754" h="6858000" extrusionOk="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gc45f7eb0a3_6_17"/>
          <p:cNvSpPr/>
          <p:nvPr/>
        </p:nvSpPr>
        <p:spPr>
          <a:xfrm>
            <a:off x="0" y="0"/>
            <a:ext cx="3581400" cy="6858000"/>
          </a:xfrm>
          <a:custGeom>
            <a:avLst/>
            <a:gdLst/>
            <a:ahLst/>
            <a:cxnLst/>
            <a:rect l="l" t="t" r="r" b="b"/>
            <a:pathLst>
              <a:path w="3581400" h="6858000" extrusionOk="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Google Shape;235;gc45f7eb0a3_6_17"/>
          <p:cNvSpPr txBox="1">
            <a:spLocks noGrp="1"/>
          </p:cNvSpPr>
          <p:nvPr>
            <p:ph type="title"/>
          </p:nvPr>
        </p:nvSpPr>
        <p:spPr>
          <a:xfrm>
            <a:off x="833002" y="365125"/>
            <a:ext cx="105207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</a:pPr>
            <a:r>
              <a:rPr lang="de-DE" b="1" dirty="0">
                <a:solidFill>
                  <a:srgbClr val="FFFFFF"/>
                </a:solidFill>
                <a:latin typeface="Calibri Light (Überschriften)"/>
              </a:rPr>
              <a:t>Übersicht Frontend</a:t>
            </a:r>
            <a:endParaRPr b="1" dirty="0">
              <a:latin typeface="Calibri Light (Überschriften)"/>
            </a:endParaRPr>
          </a:p>
        </p:txBody>
      </p:sp>
      <p:sp>
        <p:nvSpPr>
          <p:cNvPr id="236" name="Google Shape;236;gc45f7eb0a3_6_17"/>
          <p:cNvSpPr txBox="1">
            <a:spLocks noGrp="1"/>
          </p:cNvSpPr>
          <p:nvPr>
            <p:ph type="body" idx="1"/>
          </p:nvPr>
        </p:nvSpPr>
        <p:spPr>
          <a:xfrm>
            <a:off x="838201" y="2022601"/>
            <a:ext cx="10515600" cy="41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</a:pPr>
            <a:endParaRPr sz="2000">
              <a:solidFill>
                <a:srgbClr val="FFFFFF"/>
              </a:solidFill>
            </a:endParaRPr>
          </a:p>
        </p:txBody>
      </p:sp>
      <p:pic>
        <p:nvPicPr>
          <p:cNvPr id="237" name="Google Shape;237;gc45f7eb0a3_6_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2667" y="1770451"/>
            <a:ext cx="9541369" cy="465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c96304f83b_0_21"/>
          <p:cNvSpPr/>
          <p:nvPr/>
        </p:nvSpPr>
        <p:spPr>
          <a:xfrm>
            <a:off x="0" y="-3324"/>
            <a:ext cx="12192000" cy="68613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" name="Google Shape;244;gc96304f83b_0_21"/>
          <p:cNvSpPr/>
          <p:nvPr/>
        </p:nvSpPr>
        <p:spPr>
          <a:xfrm>
            <a:off x="0" y="0"/>
            <a:ext cx="11786754" cy="6858000"/>
          </a:xfrm>
          <a:custGeom>
            <a:avLst/>
            <a:gdLst/>
            <a:ahLst/>
            <a:cxnLst/>
            <a:rect l="l" t="t" r="r" b="b"/>
            <a:pathLst>
              <a:path w="11786754" h="6858000" extrusionOk="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" name="Google Shape;245;gc96304f83b_0_21"/>
          <p:cNvSpPr/>
          <p:nvPr/>
        </p:nvSpPr>
        <p:spPr>
          <a:xfrm>
            <a:off x="0" y="-1675"/>
            <a:ext cx="3581400" cy="6858000"/>
          </a:xfrm>
          <a:custGeom>
            <a:avLst/>
            <a:gdLst/>
            <a:ahLst/>
            <a:cxnLst/>
            <a:rect l="l" t="t" r="r" b="b"/>
            <a:pathLst>
              <a:path w="3581400" h="6858000" extrusionOk="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" name="Google Shape;246;gc96304f83b_0_21"/>
          <p:cNvSpPr txBox="1">
            <a:spLocks noGrp="1"/>
          </p:cNvSpPr>
          <p:nvPr>
            <p:ph type="title"/>
          </p:nvPr>
        </p:nvSpPr>
        <p:spPr>
          <a:xfrm>
            <a:off x="833002" y="365125"/>
            <a:ext cx="105207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</a:pPr>
            <a:r>
              <a:rPr lang="de-DE" b="1" dirty="0">
                <a:solidFill>
                  <a:srgbClr val="FFFFFF"/>
                </a:solidFill>
                <a:latin typeface="Calibri Light (Überschriften)"/>
              </a:rPr>
              <a:t>Übersicht Frontend</a:t>
            </a:r>
            <a:endParaRPr b="1" dirty="0">
              <a:latin typeface="Calibri Light (Überschriften)"/>
            </a:endParaRPr>
          </a:p>
        </p:txBody>
      </p:sp>
      <p:sp>
        <p:nvSpPr>
          <p:cNvPr id="247" name="Google Shape;247;gc96304f83b_0_21"/>
          <p:cNvSpPr txBox="1">
            <a:spLocks noGrp="1"/>
          </p:cNvSpPr>
          <p:nvPr>
            <p:ph type="body" idx="1"/>
          </p:nvPr>
        </p:nvSpPr>
        <p:spPr>
          <a:xfrm>
            <a:off x="838201" y="2022601"/>
            <a:ext cx="10515600" cy="41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</a:pPr>
            <a:endParaRPr sz="2000">
              <a:solidFill>
                <a:srgbClr val="FFFFFF"/>
              </a:solidFill>
            </a:endParaRPr>
          </a:p>
        </p:txBody>
      </p:sp>
      <p:pic>
        <p:nvPicPr>
          <p:cNvPr id="248" name="Google Shape;248;gc96304f83b_0_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7398" y="1787414"/>
            <a:ext cx="9491907" cy="4624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c45f7eb0a3_2_27"/>
          <p:cNvSpPr/>
          <p:nvPr/>
        </p:nvSpPr>
        <p:spPr>
          <a:xfrm>
            <a:off x="0" y="-3324"/>
            <a:ext cx="12192000" cy="68613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" name="Google Shape;255;gc45f7eb0a3_2_27"/>
          <p:cNvSpPr/>
          <p:nvPr/>
        </p:nvSpPr>
        <p:spPr>
          <a:xfrm>
            <a:off x="0" y="0"/>
            <a:ext cx="11786754" cy="6858000"/>
          </a:xfrm>
          <a:custGeom>
            <a:avLst/>
            <a:gdLst/>
            <a:ahLst/>
            <a:cxnLst/>
            <a:rect l="l" t="t" r="r" b="b"/>
            <a:pathLst>
              <a:path w="11786754" h="6858000" extrusionOk="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" name="Google Shape;256;gc45f7eb0a3_2_27"/>
          <p:cNvSpPr/>
          <p:nvPr/>
        </p:nvSpPr>
        <p:spPr>
          <a:xfrm>
            <a:off x="0" y="0"/>
            <a:ext cx="3581400" cy="6858000"/>
          </a:xfrm>
          <a:custGeom>
            <a:avLst/>
            <a:gdLst/>
            <a:ahLst/>
            <a:cxnLst/>
            <a:rect l="l" t="t" r="r" b="b"/>
            <a:pathLst>
              <a:path w="3581400" h="6858000" extrusionOk="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Google Shape;257;gc45f7eb0a3_2_27"/>
          <p:cNvSpPr txBox="1">
            <a:spLocks noGrp="1"/>
          </p:cNvSpPr>
          <p:nvPr>
            <p:ph type="title"/>
          </p:nvPr>
        </p:nvSpPr>
        <p:spPr>
          <a:xfrm>
            <a:off x="833002" y="365125"/>
            <a:ext cx="105207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</a:pPr>
            <a:r>
              <a:rPr lang="de-DE" b="1" dirty="0">
                <a:solidFill>
                  <a:srgbClr val="FFFFFF"/>
                </a:solidFill>
                <a:latin typeface="Calibri Light (Überschriften)"/>
              </a:rPr>
              <a:t>Übersicht Architektur</a:t>
            </a:r>
            <a:endParaRPr b="1" dirty="0">
              <a:latin typeface="Calibri Light (Überschriften)"/>
            </a:endParaRPr>
          </a:p>
        </p:txBody>
      </p:sp>
      <p:sp>
        <p:nvSpPr>
          <p:cNvPr id="258" name="Google Shape;258;gc45f7eb0a3_2_27"/>
          <p:cNvSpPr/>
          <p:nvPr/>
        </p:nvSpPr>
        <p:spPr>
          <a:xfrm>
            <a:off x="1049125" y="1690825"/>
            <a:ext cx="5607300" cy="4535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59" name="Google Shape;259;gc45f7eb0a3_2_27"/>
          <p:cNvSpPr/>
          <p:nvPr/>
        </p:nvSpPr>
        <p:spPr>
          <a:xfrm>
            <a:off x="9812125" y="2862650"/>
            <a:ext cx="1567800" cy="874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Client (Angular)</a:t>
            </a: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60" name="Google Shape;260;gc45f7eb0a3_2_27"/>
          <p:cNvSpPr/>
          <p:nvPr/>
        </p:nvSpPr>
        <p:spPr>
          <a:xfrm>
            <a:off x="1229750" y="1899950"/>
            <a:ext cx="5224800" cy="4151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Linux V-Server</a:t>
            </a: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61" name="Google Shape;261;gc45f7eb0a3_2_27"/>
          <p:cNvSpPr/>
          <p:nvPr/>
        </p:nvSpPr>
        <p:spPr>
          <a:xfrm>
            <a:off x="1385925" y="2425675"/>
            <a:ext cx="4919100" cy="3481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Docker</a:t>
            </a: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cxnSp>
        <p:nvCxnSpPr>
          <p:cNvPr id="262" name="Google Shape;262;gc45f7eb0a3_2_27"/>
          <p:cNvCxnSpPr>
            <a:stCxn id="259" idx="1"/>
            <a:endCxn id="263" idx="3"/>
          </p:cNvCxnSpPr>
          <p:nvPr/>
        </p:nvCxnSpPr>
        <p:spPr>
          <a:xfrm rot="10800000">
            <a:off x="6135925" y="3299750"/>
            <a:ext cx="3676200" cy="0"/>
          </a:xfrm>
          <a:prstGeom prst="straightConnector1">
            <a:avLst/>
          </a:prstGeom>
          <a:solidFill>
            <a:schemeClr val="lt2"/>
          </a:solidFill>
          <a:ln w="28575" cap="flat" cmpd="sng">
            <a:solidFill>
              <a:schemeClr val="accent1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264" name="Google Shape;264;gc45f7eb0a3_2_27"/>
          <p:cNvSpPr/>
          <p:nvPr/>
        </p:nvSpPr>
        <p:spPr>
          <a:xfrm>
            <a:off x="1551800" y="4966450"/>
            <a:ext cx="4580700" cy="660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MariaDB</a:t>
            </a: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65" name="Google Shape;265;gc45f7eb0a3_2_27"/>
          <p:cNvSpPr txBox="1"/>
          <p:nvPr/>
        </p:nvSpPr>
        <p:spPr>
          <a:xfrm rot="3289">
            <a:off x="7385353" y="2898809"/>
            <a:ext cx="1567801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HTTPS / REST API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66" name="Google Shape;266;gc45f7eb0a3_2_27"/>
          <p:cNvGrpSpPr/>
          <p:nvPr/>
        </p:nvGrpSpPr>
        <p:grpSpPr>
          <a:xfrm>
            <a:off x="1551800" y="3968100"/>
            <a:ext cx="4580700" cy="660000"/>
            <a:chOff x="1607025" y="3140550"/>
            <a:chExt cx="4580700" cy="660000"/>
          </a:xfrm>
        </p:grpSpPr>
        <p:sp>
          <p:nvSpPr>
            <p:cNvPr id="267" name="Google Shape;267;gc45f7eb0a3_2_27"/>
            <p:cNvSpPr/>
            <p:nvPr/>
          </p:nvSpPr>
          <p:spPr>
            <a:xfrm>
              <a:off x="1607025" y="3140550"/>
              <a:ext cx="4580700" cy="6600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de-DE" sz="1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NestJS</a:t>
              </a:r>
              <a:endParaRPr kumimoji="0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8" name="Google Shape;268;gc45f7eb0a3_2_27"/>
            <p:cNvSpPr txBox="1"/>
            <p:nvPr/>
          </p:nvSpPr>
          <p:spPr>
            <a:xfrm>
              <a:off x="2101425" y="3298850"/>
              <a:ext cx="4086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de-DE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/>
                  <a:ea typeface="Courier New"/>
                  <a:cs typeface="Courier New"/>
                  <a:sym typeface="Courier New"/>
                </a:rPr>
                <a:t>/customer   /depot    ...</a:t>
              </a: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</p:grpSp>
      <p:cxnSp>
        <p:nvCxnSpPr>
          <p:cNvPr id="269" name="Google Shape;269;gc45f7eb0a3_2_27"/>
          <p:cNvCxnSpPr/>
          <p:nvPr/>
        </p:nvCxnSpPr>
        <p:spPr>
          <a:xfrm>
            <a:off x="3481050" y="4647625"/>
            <a:ext cx="0" cy="3189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70" name="Google Shape;270;gc45f7eb0a3_2_27"/>
          <p:cNvCxnSpPr/>
          <p:nvPr/>
        </p:nvCxnSpPr>
        <p:spPr>
          <a:xfrm flipH="1">
            <a:off x="3900075" y="4628100"/>
            <a:ext cx="3900" cy="3384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263" name="Google Shape;263;gc45f7eb0a3_2_27"/>
          <p:cNvSpPr/>
          <p:nvPr/>
        </p:nvSpPr>
        <p:spPr>
          <a:xfrm>
            <a:off x="1555125" y="2969750"/>
            <a:ext cx="4580700" cy="660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Apache Proxy</a:t>
            </a: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cxnSp>
        <p:nvCxnSpPr>
          <p:cNvPr id="271" name="Google Shape;271;gc45f7eb0a3_2_27"/>
          <p:cNvCxnSpPr/>
          <p:nvPr/>
        </p:nvCxnSpPr>
        <p:spPr>
          <a:xfrm>
            <a:off x="3505200" y="3649200"/>
            <a:ext cx="0" cy="3189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72" name="Google Shape;272;gc45f7eb0a3_2_27"/>
          <p:cNvCxnSpPr/>
          <p:nvPr/>
        </p:nvCxnSpPr>
        <p:spPr>
          <a:xfrm flipH="1">
            <a:off x="3924225" y="3629675"/>
            <a:ext cx="3900" cy="3384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triangle" w="med" len="med"/>
            <a:tailEnd type="none" w="med" len="med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lt1"/>
        </a:solidFill>
        <a:effectLst/>
      </p:bgPr>
    </p:bg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c80b21ac3d_0_4"/>
          <p:cNvSpPr txBox="1">
            <a:spLocks noGrp="1"/>
          </p:cNvSpPr>
          <p:nvPr>
            <p:ph type="title"/>
          </p:nvPr>
        </p:nvSpPr>
        <p:spPr>
          <a:xfrm>
            <a:off x="833002" y="365125"/>
            <a:ext cx="105207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</a:pPr>
            <a:endParaRPr dirty="0">
              <a:solidFill>
                <a:schemeClr val="dk1"/>
              </a:solidFill>
            </a:endParaRPr>
          </a:p>
        </p:txBody>
      </p:sp>
      <p:sp>
        <p:nvSpPr>
          <p:cNvPr id="279" name="Google Shape;279;gc80b21ac3d_0_4"/>
          <p:cNvSpPr/>
          <p:nvPr/>
        </p:nvSpPr>
        <p:spPr>
          <a:xfrm>
            <a:off x="1049125" y="1690825"/>
            <a:ext cx="5607300" cy="4535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80" name="Google Shape;280;gc80b21ac3d_0_4"/>
          <p:cNvSpPr/>
          <p:nvPr/>
        </p:nvSpPr>
        <p:spPr>
          <a:xfrm>
            <a:off x="1229750" y="1899950"/>
            <a:ext cx="5224800" cy="4151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Linux V-Server</a:t>
            </a: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81" name="Google Shape;281;gc80b21ac3d_0_4"/>
          <p:cNvSpPr/>
          <p:nvPr/>
        </p:nvSpPr>
        <p:spPr>
          <a:xfrm>
            <a:off x="1385925" y="2425675"/>
            <a:ext cx="4919100" cy="3481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Docker</a:t>
            </a: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cxnSp>
        <p:nvCxnSpPr>
          <p:cNvPr id="282" name="Google Shape;282;gc80b21ac3d_0_4"/>
          <p:cNvCxnSpPr>
            <a:stCxn id="283" idx="1"/>
            <a:endCxn id="284" idx="3"/>
          </p:cNvCxnSpPr>
          <p:nvPr/>
        </p:nvCxnSpPr>
        <p:spPr>
          <a:xfrm rot="10800000">
            <a:off x="6135775" y="3299750"/>
            <a:ext cx="3019200" cy="0"/>
          </a:xfrm>
          <a:prstGeom prst="straightConnector1">
            <a:avLst/>
          </a:prstGeom>
          <a:solidFill>
            <a:schemeClr val="lt2"/>
          </a:solidFill>
          <a:ln w="28575" cap="flat" cmpd="sng">
            <a:solidFill>
              <a:schemeClr val="accent1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285" name="Google Shape;285;gc80b21ac3d_0_4"/>
          <p:cNvSpPr/>
          <p:nvPr/>
        </p:nvSpPr>
        <p:spPr>
          <a:xfrm>
            <a:off x="1551800" y="4966450"/>
            <a:ext cx="4580700" cy="660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MariaDB</a:t>
            </a: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86" name="Google Shape;286;gc80b21ac3d_0_4"/>
          <p:cNvSpPr txBox="1"/>
          <p:nvPr/>
        </p:nvSpPr>
        <p:spPr>
          <a:xfrm rot="2632">
            <a:off x="7121956" y="2898948"/>
            <a:ext cx="1567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HTTPS / REST API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87" name="Google Shape;287;gc80b21ac3d_0_4"/>
          <p:cNvGrpSpPr/>
          <p:nvPr/>
        </p:nvGrpSpPr>
        <p:grpSpPr>
          <a:xfrm>
            <a:off x="1551800" y="3968100"/>
            <a:ext cx="4580700" cy="660000"/>
            <a:chOff x="1607025" y="3140550"/>
            <a:chExt cx="4580700" cy="660000"/>
          </a:xfrm>
        </p:grpSpPr>
        <p:sp>
          <p:nvSpPr>
            <p:cNvPr id="288" name="Google Shape;288;gc80b21ac3d_0_4"/>
            <p:cNvSpPr/>
            <p:nvPr/>
          </p:nvSpPr>
          <p:spPr>
            <a:xfrm>
              <a:off x="1607025" y="3140550"/>
              <a:ext cx="4580700" cy="6600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de-DE" sz="1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NestJS</a:t>
              </a:r>
              <a:endParaRPr kumimoji="0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9" name="Google Shape;289;gc80b21ac3d_0_4"/>
            <p:cNvSpPr txBox="1"/>
            <p:nvPr/>
          </p:nvSpPr>
          <p:spPr>
            <a:xfrm>
              <a:off x="2101425" y="3298850"/>
              <a:ext cx="4086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de-DE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/>
                  <a:ea typeface="Courier New"/>
                  <a:cs typeface="Courier New"/>
                  <a:sym typeface="Courier New"/>
                </a:rPr>
                <a:t>/tickets   /visitor    ...</a:t>
              </a: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</p:grpSp>
      <p:cxnSp>
        <p:nvCxnSpPr>
          <p:cNvPr id="290" name="Google Shape;290;gc80b21ac3d_0_4"/>
          <p:cNvCxnSpPr/>
          <p:nvPr/>
        </p:nvCxnSpPr>
        <p:spPr>
          <a:xfrm>
            <a:off x="3481050" y="4647625"/>
            <a:ext cx="0" cy="3189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91" name="Google Shape;291;gc80b21ac3d_0_4"/>
          <p:cNvCxnSpPr/>
          <p:nvPr/>
        </p:nvCxnSpPr>
        <p:spPr>
          <a:xfrm flipH="1">
            <a:off x="3900075" y="4628100"/>
            <a:ext cx="3900" cy="3384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284" name="Google Shape;284;gc80b21ac3d_0_4"/>
          <p:cNvSpPr/>
          <p:nvPr/>
        </p:nvSpPr>
        <p:spPr>
          <a:xfrm>
            <a:off x="1555125" y="2969750"/>
            <a:ext cx="4580700" cy="660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Apache Proxy</a:t>
            </a: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cxnSp>
        <p:nvCxnSpPr>
          <p:cNvPr id="292" name="Google Shape;292;gc80b21ac3d_0_4"/>
          <p:cNvCxnSpPr/>
          <p:nvPr/>
        </p:nvCxnSpPr>
        <p:spPr>
          <a:xfrm>
            <a:off x="3505200" y="3649200"/>
            <a:ext cx="0" cy="3189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93" name="Google Shape;293;gc80b21ac3d_0_4"/>
          <p:cNvCxnSpPr/>
          <p:nvPr/>
        </p:nvCxnSpPr>
        <p:spPr>
          <a:xfrm flipH="1">
            <a:off x="3924225" y="3629675"/>
            <a:ext cx="3900" cy="3384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triangle" w="med" len="med"/>
            <a:tailEnd type="none" w="med" len="med"/>
          </a:ln>
        </p:spPr>
      </p:cxnSp>
      <p:grpSp>
        <p:nvGrpSpPr>
          <p:cNvPr id="294" name="Google Shape;294;gc80b21ac3d_0_4"/>
          <p:cNvGrpSpPr/>
          <p:nvPr/>
        </p:nvGrpSpPr>
        <p:grpSpPr>
          <a:xfrm>
            <a:off x="9154975" y="2349800"/>
            <a:ext cx="2511600" cy="1899900"/>
            <a:chOff x="9070275" y="1899950"/>
            <a:chExt cx="2511600" cy="1899900"/>
          </a:xfrm>
        </p:grpSpPr>
        <p:sp>
          <p:nvSpPr>
            <p:cNvPr id="283" name="Google Shape;283;gc80b21ac3d_0_4"/>
            <p:cNvSpPr/>
            <p:nvPr/>
          </p:nvSpPr>
          <p:spPr>
            <a:xfrm>
              <a:off x="9070275" y="1899950"/>
              <a:ext cx="2511600" cy="18999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de-DE" sz="1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Client</a:t>
              </a:r>
              <a:endParaRPr kumimoji="0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95" name="Google Shape;295;gc80b21ac3d_0_4"/>
            <p:cNvSpPr txBox="1"/>
            <p:nvPr/>
          </p:nvSpPr>
          <p:spPr>
            <a:xfrm>
              <a:off x="9278475" y="2316350"/>
              <a:ext cx="2095200" cy="1262100"/>
            </a:xfrm>
            <a:prstGeom prst="rect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de-DE" sz="1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rPr>
                <a:t>Flutter Toolbox</a:t>
              </a:r>
              <a:endParaRPr kumimoji="0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  <a:p>
              <a:pPr marL="457200" marR="0" lvl="0" indent="-3175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Char char="●"/>
                <a:tabLst/>
                <a:defRPr/>
              </a:pPr>
              <a:r>
                <a:rPr kumimoji="0" lang="de-DE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rPr>
                <a:t>iOS</a:t>
              </a: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  <a:p>
              <a:pPr marL="457200" marR="0" lvl="0" indent="-3175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Char char="●"/>
                <a:tabLst/>
                <a:defRPr/>
              </a:pPr>
              <a:r>
                <a:rPr kumimoji="0" lang="de-DE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rPr>
                <a:t>Android</a:t>
              </a: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  <a:p>
              <a:pPr marL="457200" marR="0" lvl="0" indent="-3175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Char char="●"/>
                <a:tabLst/>
                <a:defRPr/>
              </a:pPr>
              <a:r>
                <a:rPr kumimoji="0" lang="de-DE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rPr>
                <a:t>Website</a:t>
              </a: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8"/>
          <p:cNvSpPr/>
          <p:nvPr/>
        </p:nvSpPr>
        <p:spPr>
          <a:xfrm>
            <a:off x="750" y="0"/>
            <a:ext cx="121905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1" name="Google Shape;301;p8"/>
          <p:cNvSpPr/>
          <p:nvPr/>
        </p:nvSpPr>
        <p:spPr>
          <a:xfrm rot="10800000" flipH="1">
            <a:off x="0" y="0"/>
            <a:ext cx="6356349" cy="6858000"/>
          </a:xfrm>
          <a:custGeom>
            <a:avLst/>
            <a:gdLst/>
            <a:ahLst/>
            <a:cxnLst/>
            <a:rect l="l" t="t" r="r" b="b"/>
            <a:pathLst>
              <a:path w="7539895" h="6858000" extrusionOk="0">
                <a:moveTo>
                  <a:pt x="753989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4363741" y="0"/>
                </a:lnTo>
                <a:close/>
              </a:path>
            </a:pathLst>
          </a:custGeom>
          <a:solidFill>
            <a:srgbClr val="262626">
              <a:alpha val="6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" name="Google Shape;302;p8"/>
          <p:cNvSpPr/>
          <p:nvPr/>
        </p:nvSpPr>
        <p:spPr>
          <a:xfrm rot="10800000" flipH="1">
            <a:off x="0" y="0"/>
            <a:ext cx="5979591" cy="6858000"/>
          </a:xfrm>
          <a:custGeom>
            <a:avLst/>
            <a:gdLst/>
            <a:ahLst/>
            <a:cxnLst/>
            <a:rect l="l" t="t" r="r" b="b"/>
            <a:pathLst>
              <a:path w="7092985" h="6858000" extrusionOk="0">
                <a:moveTo>
                  <a:pt x="709298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3916831" y="0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3" name="Google Shape;303;p8"/>
          <p:cNvSpPr txBox="1">
            <a:spLocks noGrp="1"/>
          </p:cNvSpPr>
          <p:nvPr>
            <p:ph type="title"/>
          </p:nvPr>
        </p:nvSpPr>
        <p:spPr>
          <a:xfrm>
            <a:off x="841248" y="704850"/>
            <a:ext cx="3785616" cy="2978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de-DE" b="1" dirty="0">
                <a:latin typeface="Calibri Light (Überschriften)"/>
              </a:rPr>
              <a:t>Arbeitsweise</a:t>
            </a:r>
            <a:endParaRPr b="1" dirty="0">
              <a:latin typeface="Calibri Light (Überschriften)"/>
            </a:endParaRPr>
          </a:p>
        </p:txBody>
      </p:sp>
      <p:sp>
        <p:nvSpPr>
          <p:cNvPr id="304" name="Google Shape;304;p8"/>
          <p:cNvSpPr txBox="1">
            <a:spLocks noGrp="1"/>
          </p:cNvSpPr>
          <p:nvPr>
            <p:ph type="body" idx="1"/>
          </p:nvPr>
        </p:nvSpPr>
        <p:spPr>
          <a:xfrm>
            <a:off x="8361188" y="4667350"/>
            <a:ext cx="38958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400">
                <a:solidFill>
                  <a:schemeClr val="dk1"/>
                </a:solidFill>
              </a:rPr>
              <a:t>Besprechungen zu Beginn und Ende jeder Vorlesung</a:t>
            </a:r>
            <a:endParaRPr sz="2400">
              <a:solidFill>
                <a:schemeClr val="dk1"/>
              </a:solidFill>
            </a:endParaRPr>
          </a:p>
        </p:txBody>
      </p:sp>
      <p:pic>
        <p:nvPicPr>
          <p:cNvPr id="305" name="Google Shape;305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32888" y="3296850"/>
            <a:ext cx="903150" cy="90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28050" y="2551025"/>
            <a:ext cx="1131976" cy="1131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56350" y="1055265"/>
            <a:ext cx="903150" cy="9031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56338" y="4960150"/>
            <a:ext cx="903150" cy="903150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8"/>
          <p:cNvSpPr txBox="1"/>
          <p:nvPr/>
        </p:nvSpPr>
        <p:spPr>
          <a:xfrm>
            <a:off x="8361188" y="1229800"/>
            <a:ext cx="3138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Agile Arbeitsweise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0" name="Google Shape;310;p8"/>
          <p:cNvSpPr txBox="1"/>
          <p:nvPr/>
        </p:nvSpPr>
        <p:spPr>
          <a:xfrm>
            <a:off x="8361188" y="2782500"/>
            <a:ext cx="25395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Organisation über </a:t>
            </a:r>
            <a:r>
              <a:rPr kumimoji="0" lang="de-DE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Discord</a:t>
            </a:r>
            <a:r>
              <a:rPr kumimoji="0" lang="de-DE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und </a:t>
            </a:r>
            <a:r>
              <a:rPr kumimoji="0" lang="de-DE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Github</a:t>
            </a:r>
            <a:endParaRPr kumimoji="0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EA98687-DDD6-489F-997A-DCD05192CD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de-DE" b="1" dirty="0">
                <a:solidFill>
                  <a:srgbClr val="FFFFFF"/>
                </a:solidFill>
              </a:rPr>
              <a:t>Agenda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DC0C3E7-EA4E-4CE5-8E07-DCDC5C6D60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022601"/>
            <a:ext cx="10515598" cy="4154361"/>
          </a:xfrm>
        </p:spPr>
        <p:txBody>
          <a:bodyPr>
            <a:normAutofit/>
          </a:bodyPr>
          <a:lstStyle/>
          <a:p>
            <a:r>
              <a:rPr lang="de-DE" sz="2400" dirty="0">
                <a:solidFill>
                  <a:srgbClr val="FFFFFF"/>
                </a:solidFill>
              </a:rPr>
              <a:t>Einführung – Vorstellung Gesamtprojekt</a:t>
            </a:r>
          </a:p>
          <a:p>
            <a:r>
              <a:rPr lang="de-DE" sz="2400" dirty="0">
                <a:solidFill>
                  <a:srgbClr val="FFFFFF"/>
                </a:solidFill>
              </a:rPr>
              <a:t>Schnittstellendokumentation</a:t>
            </a:r>
          </a:p>
          <a:p>
            <a:r>
              <a:rPr lang="de-DE" sz="2400" dirty="0">
                <a:solidFill>
                  <a:srgbClr val="FFFFFF"/>
                </a:solidFill>
              </a:rPr>
              <a:t>Vorstellungen der einzelnen Gruppen</a:t>
            </a:r>
          </a:p>
          <a:p>
            <a:pPr lvl="1"/>
            <a:r>
              <a:rPr lang="de-DE" sz="2000" dirty="0">
                <a:solidFill>
                  <a:srgbClr val="FFFFFF"/>
                </a:solidFill>
              </a:rPr>
              <a:t>Geschäftsprozessanalyse/-modellierung</a:t>
            </a:r>
          </a:p>
          <a:p>
            <a:pPr lvl="1"/>
            <a:r>
              <a:rPr lang="de-DE" sz="2000" dirty="0">
                <a:solidFill>
                  <a:srgbClr val="FFFFFF"/>
                </a:solidFill>
              </a:rPr>
              <a:t>Prototyp</a:t>
            </a:r>
          </a:p>
          <a:p>
            <a:pPr lvl="1"/>
            <a:r>
              <a:rPr lang="de-DE" sz="2000" dirty="0">
                <a:solidFill>
                  <a:srgbClr val="FFFFFF"/>
                </a:solidFill>
              </a:rPr>
              <a:t>Arbeitsweise </a:t>
            </a:r>
            <a:endParaRPr lang="de-DE" dirty="0">
              <a:solidFill>
                <a:srgbClr val="FFFFFF"/>
              </a:solidFill>
            </a:endParaRPr>
          </a:p>
          <a:p>
            <a:pPr lvl="1"/>
            <a:r>
              <a:rPr lang="de-DE" sz="2000" dirty="0">
                <a:solidFill>
                  <a:srgbClr val="FFFFFF"/>
                </a:solidFill>
              </a:rPr>
              <a:t>Ausblick</a:t>
            </a:r>
          </a:p>
          <a:p>
            <a:r>
              <a:rPr lang="de-DE" sz="2400" dirty="0">
                <a:solidFill>
                  <a:srgbClr val="FFFFFF"/>
                </a:solidFill>
              </a:rPr>
              <a:t>Weiteres Vorgehen</a:t>
            </a:r>
          </a:p>
        </p:txBody>
      </p:sp>
    </p:spTree>
    <p:extLst>
      <p:ext uri="{BB962C8B-B14F-4D97-AF65-F5344CB8AC3E}">
        <p14:creationId xmlns:p14="http://schemas.microsoft.com/office/powerpoint/2010/main" val="28560030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c98fed7ec7_1_47"/>
          <p:cNvSpPr/>
          <p:nvPr/>
        </p:nvSpPr>
        <p:spPr>
          <a:xfrm>
            <a:off x="0" y="-3324"/>
            <a:ext cx="12192000" cy="68613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^^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1" name="Google Shape;341;gc98fed7ec7_1_47"/>
          <p:cNvSpPr/>
          <p:nvPr/>
        </p:nvSpPr>
        <p:spPr>
          <a:xfrm>
            <a:off x="0" y="0"/>
            <a:ext cx="11786754" cy="6858000"/>
          </a:xfrm>
          <a:custGeom>
            <a:avLst/>
            <a:gdLst/>
            <a:ahLst/>
            <a:cxnLst/>
            <a:rect l="l" t="t" r="r" b="b"/>
            <a:pathLst>
              <a:path w="11786754" h="6858000" extrusionOk="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2" name="Google Shape;342;gc98fed7ec7_1_47"/>
          <p:cNvSpPr/>
          <p:nvPr/>
        </p:nvSpPr>
        <p:spPr>
          <a:xfrm>
            <a:off x="0" y="0"/>
            <a:ext cx="3581400" cy="6858000"/>
          </a:xfrm>
          <a:custGeom>
            <a:avLst/>
            <a:gdLst/>
            <a:ahLst/>
            <a:cxnLst/>
            <a:rect l="l" t="t" r="r" b="b"/>
            <a:pathLst>
              <a:path w="3581400" h="6858000" extrusionOk="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316;gc98fed7ec7_2_45">
            <a:extLst>
              <a:ext uri="{FF2B5EF4-FFF2-40B4-BE49-F238E27FC236}">
                <a16:creationId xmlns:a16="http://schemas.microsoft.com/office/drawing/2014/main" id="{9919D273-660C-4F72-884B-5AD4ED388B2B}"/>
              </a:ext>
            </a:extLst>
          </p:cNvPr>
          <p:cNvSpPr/>
          <p:nvPr/>
        </p:nvSpPr>
        <p:spPr>
          <a:xfrm>
            <a:off x="462325" y="2959950"/>
            <a:ext cx="4151700" cy="874200"/>
          </a:xfrm>
          <a:prstGeom prst="homePlate">
            <a:avLst>
              <a:gd name="adj" fmla="val 50000"/>
            </a:avLst>
          </a:prstGeom>
          <a:solidFill>
            <a:srgbClr val="B7B7B7"/>
          </a:solidFill>
          <a:ln w="9525" cap="flat" cmpd="sng">
            <a:solidFill>
              <a:srgbClr val="26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Einarbeitung</a:t>
            </a: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18.02.- 04.03.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" name="Google Shape;317;gc98fed7ec7_2_45">
            <a:extLst>
              <a:ext uri="{FF2B5EF4-FFF2-40B4-BE49-F238E27FC236}">
                <a16:creationId xmlns:a16="http://schemas.microsoft.com/office/drawing/2014/main" id="{3B7EED5A-3F44-42ED-A10D-5E4951EAAC7D}"/>
              </a:ext>
            </a:extLst>
          </p:cNvPr>
          <p:cNvSpPr/>
          <p:nvPr/>
        </p:nvSpPr>
        <p:spPr>
          <a:xfrm>
            <a:off x="4343125" y="2959950"/>
            <a:ext cx="3731100" cy="874200"/>
          </a:xfrm>
          <a:prstGeom prst="chevron">
            <a:avLst>
              <a:gd name="adj" fmla="val 50000"/>
            </a:avLst>
          </a:prstGeom>
          <a:solidFill>
            <a:srgbClr val="999999"/>
          </a:solidFill>
          <a:ln w="9525" cap="flat" cmpd="sng">
            <a:solidFill>
              <a:srgbClr val="26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Implementierung</a:t>
            </a: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04.03.-01.04.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" name="Google Shape;318;gc98fed7ec7_2_45">
            <a:extLst>
              <a:ext uri="{FF2B5EF4-FFF2-40B4-BE49-F238E27FC236}">
                <a16:creationId xmlns:a16="http://schemas.microsoft.com/office/drawing/2014/main" id="{6E4A50AD-8597-4F06-9208-98ADCFE15102}"/>
              </a:ext>
            </a:extLst>
          </p:cNvPr>
          <p:cNvSpPr/>
          <p:nvPr/>
        </p:nvSpPr>
        <p:spPr>
          <a:xfrm>
            <a:off x="7749775" y="2959950"/>
            <a:ext cx="2039400" cy="874200"/>
          </a:xfrm>
          <a:prstGeom prst="chevron">
            <a:avLst>
              <a:gd name="adj" fmla="val 50000"/>
            </a:avLst>
          </a:prstGeom>
          <a:solidFill>
            <a:srgbClr val="666666"/>
          </a:solidFill>
          <a:ln w="9525" cap="flat" cmpd="sng">
            <a:solidFill>
              <a:srgbClr val="26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Testing</a:t>
            </a: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01.04.-15.04.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2" name="Google Shape;319;gc98fed7ec7_2_45">
            <a:extLst>
              <a:ext uri="{FF2B5EF4-FFF2-40B4-BE49-F238E27FC236}">
                <a16:creationId xmlns:a16="http://schemas.microsoft.com/office/drawing/2014/main" id="{7EB6154E-5118-44F2-A4B2-4C8DDB363A56}"/>
              </a:ext>
            </a:extLst>
          </p:cNvPr>
          <p:cNvSpPr/>
          <p:nvPr/>
        </p:nvSpPr>
        <p:spPr>
          <a:xfrm>
            <a:off x="462325" y="1309700"/>
            <a:ext cx="1665600" cy="11523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rgbClr val="26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Broker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Anforderungen Geschäftskunden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Geplante Zeit: 20 h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Benötigte Zeit: 24 h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3" name="Google Shape;320;gc98fed7ec7_2_45">
            <a:extLst>
              <a:ext uri="{FF2B5EF4-FFF2-40B4-BE49-F238E27FC236}">
                <a16:creationId xmlns:a16="http://schemas.microsoft.com/office/drawing/2014/main" id="{E669D716-0A5A-4B53-8018-1BE6825897B4}"/>
              </a:ext>
            </a:extLst>
          </p:cNvPr>
          <p:cNvSpPr/>
          <p:nvPr/>
        </p:nvSpPr>
        <p:spPr>
          <a:xfrm>
            <a:off x="9436675" y="2959950"/>
            <a:ext cx="2208900" cy="874200"/>
          </a:xfrm>
          <a:prstGeom prst="chevron">
            <a:avLst>
              <a:gd name="adj" fmla="val 50000"/>
            </a:avLst>
          </a:prstGeom>
          <a:solidFill>
            <a:srgbClr val="434343"/>
          </a:solidFill>
          <a:ln w="9525" cap="flat" cmpd="sng">
            <a:solidFill>
              <a:srgbClr val="26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Finalisierung</a:t>
            </a: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15.04.-29.04.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4" name="Google Shape;321;gc98fed7ec7_2_45">
            <a:extLst>
              <a:ext uri="{FF2B5EF4-FFF2-40B4-BE49-F238E27FC236}">
                <a16:creationId xmlns:a16="http://schemas.microsoft.com/office/drawing/2014/main" id="{1E4D3E33-AA44-41CC-9406-F95C659588E7}"/>
              </a:ext>
            </a:extLst>
          </p:cNvPr>
          <p:cNvSpPr/>
          <p:nvPr/>
        </p:nvSpPr>
        <p:spPr>
          <a:xfrm>
            <a:off x="513175" y="4406400"/>
            <a:ext cx="1665600" cy="11523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rgbClr val="26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Brainstorming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Technologien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Architektur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Geplante Zeit: 12 h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Benötigte Zeit: 12 h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5" name="Google Shape;322;gc98fed7ec7_2_45">
            <a:extLst>
              <a:ext uri="{FF2B5EF4-FFF2-40B4-BE49-F238E27FC236}">
                <a16:creationId xmlns:a16="http://schemas.microsoft.com/office/drawing/2014/main" id="{8328C4EC-4456-4E67-9A3B-F95EEB568E1C}"/>
              </a:ext>
            </a:extLst>
          </p:cNvPr>
          <p:cNvSpPr/>
          <p:nvPr/>
        </p:nvSpPr>
        <p:spPr>
          <a:xfrm>
            <a:off x="2292013" y="4406400"/>
            <a:ext cx="2208900" cy="13791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rgbClr val="26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NestJS aufsetzen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GitHub Actions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ER Diagramme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Geplante Zeit: 27 h 10 min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Benötigte Zeit: 36 h 45 min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6" name="Google Shape;323;gc98fed7ec7_2_45">
            <a:extLst>
              <a:ext uri="{FF2B5EF4-FFF2-40B4-BE49-F238E27FC236}">
                <a16:creationId xmlns:a16="http://schemas.microsoft.com/office/drawing/2014/main" id="{6602601C-827C-404A-B745-D5795A859A0F}"/>
              </a:ext>
            </a:extLst>
          </p:cNvPr>
          <p:cNvSpPr/>
          <p:nvPr/>
        </p:nvSpPr>
        <p:spPr>
          <a:xfrm>
            <a:off x="2292013" y="566600"/>
            <a:ext cx="2208900" cy="18954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rgbClr val="26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Design Prototyp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Angular Projekt aufsetzen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Einarbeitung in genutzte Technologien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CSS-Framework ausgesucht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UIKit zu Angular hinzugefügt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Geplante Zeit: 18 h 15 min 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Benötigte Zeit: 22 h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7" name="Google Shape;324;gc98fed7ec7_2_45">
            <a:extLst>
              <a:ext uri="{FF2B5EF4-FFF2-40B4-BE49-F238E27FC236}">
                <a16:creationId xmlns:a16="http://schemas.microsoft.com/office/drawing/2014/main" id="{6E08064B-0497-4FBB-8A9C-DBFA8B0F96E8}"/>
              </a:ext>
            </a:extLst>
          </p:cNvPr>
          <p:cNvSpPr/>
          <p:nvPr/>
        </p:nvSpPr>
        <p:spPr>
          <a:xfrm>
            <a:off x="4665025" y="4406400"/>
            <a:ext cx="2580600" cy="6135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rgbClr val="26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Bisher geplante Zeit: 59 h 20 min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Bisher benötigte Zeit: 80 h 15 min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8" name="Google Shape;325;gc98fed7ec7_2_45">
            <a:extLst>
              <a:ext uri="{FF2B5EF4-FFF2-40B4-BE49-F238E27FC236}">
                <a16:creationId xmlns:a16="http://schemas.microsoft.com/office/drawing/2014/main" id="{E33B3613-7F11-45F8-918A-F461F98D8911}"/>
              </a:ext>
            </a:extLst>
          </p:cNvPr>
          <p:cNvSpPr/>
          <p:nvPr/>
        </p:nvSpPr>
        <p:spPr>
          <a:xfrm>
            <a:off x="4665025" y="1765700"/>
            <a:ext cx="2580600" cy="6963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rgbClr val="26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Geplante Zeit: 80 h 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Bisher benötigte Zeit: 37 h 30 min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9" name="Google Shape;326;gc98fed7ec7_2_45">
            <a:extLst>
              <a:ext uri="{FF2B5EF4-FFF2-40B4-BE49-F238E27FC236}">
                <a16:creationId xmlns:a16="http://schemas.microsoft.com/office/drawing/2014/main" id="{290BA2C3-6AF2-422C-ABB3-8B80FF925C38}"/>
              </a:ext>
            </a:extLst>
          </p:cNvPr>
          <p:cNvSpPr/>
          <p:nvPr/>
        </p:nvSpPr>
        <p:spPr>
          <a:xfrm>
            <a:off x="7666525" y="4517250"/>
            <a:ext cx="3557400" cy="5307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34343"/>
          </a:solidFill>
          <a:ln w="9525" cap="flat" cmpd="sng">
            <a:solidFill>
              <a:srgbClr val="26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Weiter benötigte Zeit Backend: keine Ahnung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0" name="Google Shape;327;gc98fed7ec7_2_45">
            <a:extLst>
              <a:ext uri="{FF2B5EF4-FFF2-40B4-BE49-F238E27FC236}">
                <a16:creationId xmlns:a16="http://schemas.microsoft.com/office/drawing/2014/main" id="{F2378DB3-B1B0-49D0-865B-C128CC24F81C}"/>
              </a:ext>
            </a:extLst>
          </p:cNvPr>
          <p:cNvSpPr/>
          <p:nvPr/>
        </p:nvSpPr>
        <p:spPr>
          <a:xfrm>
            <a:off x="8089825" y="4981150"/>
            <a:ext cx="2387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Abhängig von der Börsen-API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1" name="Google Shape;328;gc98fed7ec7_2_45">
            <a:extLst>
              <a:ext uri="{FF2B5EF4-FFF2-40B4-BE49-F238E27FC236}">
                <a16:creationId xmlns:a16="http://schemas.microsoft.com/office/drawing/2014/main" id="{06B91273-4713-455C-A844-5ECD1E74F578}"/>
              </a:ext>
            </a:extLst>
          </p:cNvPr>
          <p:cNvSpPr txBox="1"/>
          <p:nvPr/>
        </p:nvSpPr>
        <p:spPr>
          <a:xfrm>
            <a:off x="4665025" y="2455875"/>
            <a:ext cx="2135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kumimoji="0" lang="de-DE" sz="12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Frontend Implementierung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329;gc98fed7ec7_2_45">
            <a:extLst>
              <a:ext uri="{FF2B5EF4-FFF2-40B4-BE49-F238E27FC236}">
                <a16:creationId xmlns:a16="http://schemas.microsoft.com/office/drawing/2014/main" id="{8D0366F0-3C16-4938-B598-1AE688C7E4DB}"/>
              </a:ext>
            </a:extLst>
          </p:cNvPr>
          <p:cNvSpPr txBox="1"/>
          <p:nvPr/>
        </p:nvSpPr>
        <p:spPr>
          <a:xfrm>
            <a:off x="462325" y="4037100"/>
            <a:ext cx="1767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2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Projektinitialisierung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330;gc98fed7ec7_2_45">
            <a:extLst>
              <a:ext uri="{FF2B5EF4-FFF2-40B4-BE49-F238E27FC236}">
                <a16:creationId xmlns:a16="http://schemas.microsoft.com/office/drawing/2014/main" id="{B59556F4-F254-46A0-8E1A-890BCD8C3FD0}"/>
              </a:ext>
            </a:extLst>
          </p:cNvPr>
          <p:cNvSpPr txBox="1"/>
          <p:nvPr/>
        </p:nvSpPr>
        <p:spPr>
          <a:xfrm>
            <a:off x="462325" y="2462000"/>
            <a:ext cx="1665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2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Wissen aneignen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331;gc98fed7ec7_2_45">
            <a:extLst>
              <a:ext uri="{FF2B5EF4-FFF2-40B4-BE49-F238E27FC236}">
                <a16:creationId xmlns:a16="http://schemas.microsoft.com/office/drawing/2014/main" id="{88B9B094-CCFD-416B-AB45-3853704AE599}"/>
              </a:ext>
            </a:extLst>
          </p:cNvPr>
          <p:cNvSpPr txBox="1"/>
          <p:nvPr/>
        </p:nvSpPr>
        <p:spPr>
          <a:xfrm>
            <a:off x="7701625" y="2455875"/>
            <a:ext cx="2135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2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Integrationstest Börse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332;gc98fed7ec7_2_45">
            <a:extLst>
              <a:ext uri="{FF2B5EF4-FFF2-40B4-BE49-F238E27FC236}">
                <a16:creationId xmlns:a16="http://schemas.microsoft.com/office/drawing/2014/main" id="{0B6C1616-DA8B-424E-95BC-8D99C7F8A1A7}"/>
              </a:ext>
            </a:extLst>
          </p:cNvPr>
          <p:cNvSpPr txBox="1"/>
          <p:nvPr/>
        </p:nvSpPr>
        <p:spPr>
          <a:xfrm>
            <a:off x="2229625" y="2462000"/>
            <a:ext cx="1665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2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First Steps Backend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333;gc98fed7ec7_2_45">
            <a:extLst>
              <a:ext uri="{FF2B5EF4-FFF2-40B4-BE49-F238E27FC236}">
                <a16:creationId xmlns:a16="http://schemas.microsoft.com/office/drawing/2014/main" id="{7CE20108-CBBE-402D-95BF-F0F65F108093}"/>
              </a:ext>
            </a:extLst>
          </p:cNvPr>
          <p:cNvSpPr txBox="1"/>
          <p:nvPr/>
        </p:nvSpPr>
        <p:spPr>
          <a:xfrm>
            <a:off x="2229625" y="4037100"/>
            <a:ext cx="1665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2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First Steps Backend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334;gc98fed7ec7_2_45">
            <a:extLst>
              <a:ext uri="{FF2B5EF4-FFF2-40B4-BE49-F238E27FC236}">
                <a16:creationId xmlns:a16="http://schemas.microsoft.com/office/drawing/2014/main" id="{2E31F753-FA12-436F-AE08-8F3BE7E29FF9}"/>
              </a:ext>
            </a:extLst>
          </p:cNvPr>
          <p:cNvSpPr txBox="1"/>
          <p:nvPr/>
        </p:nvSpPr>
        <p:spPr>
          <a:xfrm>
            <a:off x="4665025" y="4037100"/>
            <a:ext cx="2387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2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Backend Implementierung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c98fed7ec7_1_47"/>
          <p:cNvSpPr/>
          <p:nvPr/>
        </p:nvSpPr>
        <p:spPr>
          <a:xfrm>
            <a:off x="0" y="-3324"/>
            <a:ext cx="12192000" cy="68613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^^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1" name="Google Shape;341;gc98fed7ec7_1_47"/>
          <p:cNvSpPr/>
          <p:nvPr/>
        </p:nvSpPr>
        <p:spPr>
          <a:xfrm>
            <a:off x="0" y="0"/>
            <a:ext cx="11786754" cy="6858000"/>
          </a:xfrm>
          <a:custGeom>
            <a:avLst/>
            <a:gdLst/>
            <a:ahLst/>
            <a:cxnLst/>
            <a:rect l="l" t="t" r="r" b="b"/>
            <a:pathLst>
              <a:path w="11786754" h="6858000" extrusionOk="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2" name="Google Shape;342;gc98fed7ec7_1_47"/>
          <p:cNvSpPr/>
          <p:nvPr/>
        </p:nvSpPr>
        <p:spPr>
          <a:xfrm>
            <a:off x="0" y="0"/>
            <a:ext cx="3581400" cy="6858000"/>
          </a:xfrm>
          <a:custGeom>
            <a:avLst/>
            <a:gdLst/>
            <a:ahLst/>
            <a:cxnLst/>
            <a:rect l="l" t="t" r="r" b="b"/>
            <a:pathLst>
              <a:path w="3581400" h="6858000" extrusionOk="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3" name="Google Shape;343;gc98fed7ec7_1_47"/>
          <p:cNvSpPr txBox="1">
            <a:spLocks noGrp="1"/>
          </p:cNvSpPr>
          <p:nvPr>
            <p:ph type="title"/>
          </p:nvPr>
        </p:nvSpPr>
        <p:spPr>
          <a:xfrm>
            <a:off x="835652" y="202475"/>
            <a:ext cx="105207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</a:pPr>
            <a:r>
              <a:rPr lang="de-DE" b="1" dirty="0">
                <a:solidFill>
                  <a:srgbClr val="FFFFFF"/>
                </a:solidFill>
                <a:latin typeface="Calibri Light (Überschriften)"/>
              </a:rPr>
              <a:t>Zeitplan</a:t>
            </a:r>
            <a:endParaRPr b="1" dirty="0">
              <a:solidFill>
                <a:srgbClr val="FFFFFF"/>
              </a:solidFill>
              <a:latin typeface="Calibri Light (Überschriften)"/>
            </a:endParaRPr>
          </a:p>
        </p:txBody>
      </p:sp>
      <p:sp>
        <p:nvSpPr>
          <p:cNvPr id="344" name="Google Shape;344;gc98fed7ec7_1_47"/>
          <p:cNvSpPr/>
          <p:nvPr/>
        </p:nvSpPr>
        <p:spPr>
          <a:xfrm>
            <a:off x="2118050" y="2557588"/>
            <a:ext cx="7955875" cy="1739475"/>
          </a:xfrm>
          <a:prstGeom prst="flowChartProcess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Geplante Zeit: 262 h 15 min (ohne weiterhin geplante Zeit vom Backend)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Bisher benötigte Zeit: 202 h 15 min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552837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9"/>
          <p:cNvSpPr/>
          <p:nvPr/>
        </p:nvSpPr>
        <p:spPr>
          <a:xfrm>
            <a:off x="1525" y="0"/>
            <a:ext cx="12190475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0" name="Google Shape;350;p9"/>
          <p:cNvSpPr/>
          <p:nvPr/>
        </p:nvSpPr>
        <p:spPr>
          <a:xfrm rot="10800000" flipH="1">
            <a:off x="0" y="0"/>
            <a:ext cx="6356349" cy="6858000"/>
          </a:xfrm>
          <a:custGeom>
            <a:avLst/>
            <a:gdLst/>
            <a:ahLst/>
            <a:cxnLst/>
            <a:rect l="l" t="t" r="r" b="b"/>
            <a:pathLst>
              <a:path w="7539895" h="6858000" extrusionOk="0">
                <a:moveTo>
                  <a:pt x="753989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4363741" y="0"/>
                </a:lnTo>
                <a:close/>
              </a:path>
            </a:pathLst>
          </a:custGeom>
          <a:solidFill>
            <a:srgbClr val="262626">
              <a:alpha val="6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1" name="Google Shape;351;p9"/>
          <p:cNvSpPr/>
          <p:nvPr/>
        </p:nvSpPr>
        <p:spPr>
          <a:xfrm rot="10800000" flipH="1">
            <a:off x="0" y="0"/>
            <a:ext cx="5979591" cy="6858000"/>
          </a:xfrm>
          <a:custGeom>
            <a:avLst/>
            <a:gdLst/>
            <a:ahLst/>
            <a:cxnLst/>
            <a:rect l="l" t="t" r="r" b="b"/>
            <a:pathLst>
              <a:path w="7092985" h="6858000" extrusionOk="0">
                <a:moveTo>
                  <a:pt x="709298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3916831" y="0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2" name="Google Shape;352;p9"/>
          <p:cNvSpPr txBox="1">
            <a:spLocks noGrp="1"/>
          </p:cNvSpPr>
          <p:nvPr>
            <p:ph type="title"/>
          </p:nvPr>
        </p:nvSpPr>
        <p:spPr>
          <a:xfrm>
            <a:off x="841248" y="704850"/>
            <a:ext cx="3785616" cy="2978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de-DE" b="1" dirty="0">
                <a:latin typeface="Calibri Light (Überschriften)"/>
              </a:rPr>
              <a:t>Ausblick</a:t>
            </a:r>
            <a:endParaRPr b="1" dirty="0">
              <a:latin typeface="Calibri Light (Überschriften)"/>
            </a:endParaRPr>
          </a:p>
        </p:txBody>
      </p:sp>
      <p:sp>
        <p:nvSpPr>
          <p:cNvPr id="353" name="Google Shape;353;p9"/>
          <p:cNvSpPr txBox="1">
            <a:spLocks noGrp="1"/>
          </p:cNvSpPr>
          <p:nvPr>
            <p:ph type="body" idx="1"/>
          </p:nvPr>
        </p:nvSpPr>
        <p:spPr>
          <a:xfrm>
            <a:off x="6819314" y="704850"/>
            <a:ext cx="4534486" cy="5251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-"/>
            </a:pPr>
            <a:r>
              <a:rPr lang="de-DE" sz="2400" dirty="0">
                <a:solidFill>
                  <a:schemeClr val="dk1"/>
                </a:solidFill>
              </a:rPr>
              <a:t>Anbindung zur Böse</a:t>
            </a:r>
            <a:endParaRPr sz="2400" dirty="0">
              <a:solidFill>
                <a:schemeClr val="dk1"/>
              </a:solidFill>
            </a:endParaRP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-"/>
            </a:pPr>
            <a:r>
              <a:rPr lang="de-DE" sz="2400" dirty="0">
                <a:solidFill>
                  <a:schemeClr val="dk1"/>
                </a:solidFill>
              </a:rPr>
              <a:t>Besondere Features für Business:</a:t>
            </a:r>
            <a:endParaRPr sz="2400" dirty="0">
              <a:solidFill>
                <a:schemeClr val="dk1"/>
              </a:solidFill>
            </a:endParaRPr>
          </a:p>
          <a:p>
            <a:pPr marL="685800" lvl="1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de-DE" dirty="0">
                <a:solidFill>
                  <a:schemeClr val="dk1"/>
                </a:solidFill>
              </a:rPr>
              <a:t>Algorithmisches Handeln</a:t>
            </a:r>
            <a:endParaRPr dirty="0">
              <a:solidFill>
                <a:schemeClr val="dk1"/>
              </a:solidFill>
            </a:endParaRPr>
          </a:p>
          <a:p>
            <a:pPr marL="685800" lvl="1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de-DE" dirty="0">
                <a:solidFill>
                  <a:schemeClr val="dk1"/>
                </a:solidFill>
              </a:rPr>
              <a:t>Liquiditätsspender</a:t>
            </a:r>
            <a:endParaRPr dirty="0">
              <a:solidFill>
                <a:schemeClr val="dk1"/>
              </a:solidFill>
            </a:endParaRPr>
          </a:p>
          <a:p>
            <a:pPr marL="685800" lvl="1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de-DE" dirty="0" err="1">
                <a:solidFill>
                  <a:schemeClr val="dk1"/>
                </a:solidFill>
              </a:rPr>
              <a:t>Quotes</a:t>
            </a:r>
            <a:endParaRPr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3C47C2-33A2-44B2-BEAB-FEB679075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3324"/>
            <a:ext cx="12192000" cy="6861324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3">
            <a:extLst>
              <a:ext uri="{FF2B5EF4-FFF2-40B4-BE49-F238E27FC236}">
                <a16:creationId xmlns:a16="http://schemas.microsoft.com/office/drawing/2014/main" id="{AD182BA8-54AD-4D9F-8264-B0FA8BB47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246925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6">
            <a:extLst>
              <a:ext uri="{FF2B5EF4-FFF2-40B4-BE49-F238E27FC236}">
                <a16:creationId xmlns:a16="http://schemas.microsoft.com/office/drawing/2014/main" id="{4ED83379-0499-45E1-AB78-6AA230F96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479"/>
            <a:ext cx="9324977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97A0866-4D60-4649-8B02-518BC7BF93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672" y="962246"/>
            <a:ext cx="6437700" cy="2611967"/>
          </a:xfrm>
        </p:spPr>
        <p:txBody>
          <a:bodyPr anchor="b">
            <a:normAutofit/>
          </a:bodyPr>
          <a:lstStyle/>
          <a:p>
            <a:pPr algn="l"/>
            <a:r>
              <a:rPr lang="de-DE" sz="5400" b="1" dirty="0"/>
              <a:t>Börse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7F0CC73-1AF3-4A5B-8C71-C654AB62D5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4672" y="3702993"/>
            <a:ext cx="4616414" cy="1155525"/>
          </a:xfrm>
        </p:spPr>
        <p:txBody>
          <a:bodyPr anchor="t">
            <a:normAutofit fontScale="85000" lnSpcReduction="10000"/>
          </a:bodyPr>
          <a:lstStyle/>
          <a:p>
            <a:pPr algn="l"/>
            <a:r>
              <a:rPr lang="de-DE" dirty="0"/>
              <a:t>Gruppenmitglieder:</a:t>
            </a:r>
          </a:p>
          <a:p>
            <a:pPr algn="l"/>
            <a:r>
              <a:rPr lang="de-DE" dirty="0" err="1"/>
              <a:t>Velichka</a:t>
            </a:r>
            <a:r>
              <a:rPr lang="de-DE" dirty="0"/>
              <a:t> Popp, Nicolas </a:t>
            </a:r>
            <a:r>
              <a:rPr lang="de-DE" dirty="0" err="1"/>
              <a:t>Fürhaupter</a:t>
            </a:r>
            <a:r>
              <a:rPr lang="de-DE" dirty="0"/>
              <a:t>, Timo Scheuermann, Jan Eger, Jeannine Bertrand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43D4582-E5F7-42FD-A866-C7B44675DE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6860" y="3792267"/>
            <a:ext cx="2915786" cy="2915786"/>
          </a:xfrm>
          <a:prstGeom prst="rect">
            <a:avLst/>
          </a:prstGeom>
          <a:effectLst>
            <a:outerShdw blurRad="711200" dist="38100" dir="2700000" sx="104000" sy="104000" algn="tl" rotWithShape="0">
              <a:prstClr val="black">
                <a:alpha val="7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068246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84D5F88-4872-49B9-8EA3-6715EDEC5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de-DE" b="1" dirty="0">
                <a:solidFill>
                  <a:srgbClr val="FFFFFF"/>
                </a:solidFill>
              </a:rPr>
              <a:t>Geschäftsprozessanalyse/-modellierung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7C39CCF-8389-4FAC-BC7F-DDAA8EB31F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5692" y="1545763"/>
            <a:ext cx="3620616" cy="4947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3159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264F718-7FAC-4056-9FA9-A603EC682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0"/>
            <a:ext cx="1219047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F74639F7-E3C7-4165-A83E-6386A86BA1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6356349" cy="6858000"/>
          </a:xfrm>
          <a:custGeom>
            <a:avLst/>
            <a:gdLst>
              <a:gd name="connsiteX0" fmla="*/ 7539895 w 7539895"/>
              <a:gd name="connsiteY0" fmla="*/ 6858000 h 6858000"/>
              <a:gd name="connsiteX1" fmla="*/ 0 w 7539895"/>
              <a:gd name="connsiteY1" fmla="*/ 6858000 h 6858000"/>
              <a:gd name="connsiteX2" fmla="*/ 0 w 7539895"/>
              <a:gd name="connsiteY2" fmla="*/ 0 h 6858000"/>
              <a:gd name="connsiteX3" fmla="*/ 4363741 w 753989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39895" h="6858000">
                <a:moveTo>
                  <a:pt x="753989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4363741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B3AF0F1-707A-463E-B5EE-33C63A40CF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5979591" cy="6858000"/>
          </a:xfrm>
          <a:custGeom>
            <a:avLst/>
            <a:gdLst>
              <a:gd name="connsiteX0" fmla="*/ 7092985 w 7092985"/>
              <a:gd name="connsiteY0" fmla="*/ 6858000 h 6858000"/>
              <a:gd name="connsiteX1" fmla="*/ 0 w 7092985"/>
              <a:gd name="connsiteY1" fmla="*/ 6858000 h 6858000"/>
              <a:gd name="connsiteX2" fmla="*/ 0 w 7092985"/>
              <a:gd name="connsiteY2" fmla="*/ 0 h 6858000"/>
              <a:gd name="connsiteX3" fmla="*/ 3916831 w 709298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92985" h="6858000">
                <a:moveTo>
                  <a:pt x="709298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3916831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46DB9D9-7D4B-4C65-960C-FE115C3FE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704850"/>
            <a:ext cx="3785616" cy="2978150"/>
          </a:xfrm>
        </p:spPr>
        <p:txBody>
          <a:bodyPr anchor="b">
            <a:normAutofit/>
          </a:bodyPr>
          <a:lstStyle/>
          <a:p>
            <a:r>
              <a:rPr lang="de-DE" b="1" dirty="0"/>
              <a:t>High</a:t>
            </a:r>
            <a:br>
              <a:rPr lang="de-DE" b="1" dirty="0"/>
            </a:br>
            <a:r>
              <a:rPr lang="de-DE" b="1" dirty="0"/>
              <a:t>Level</a:t>
            </a:r>
            <a:br>
              <a:rPr lang="de-DE" b="1" dirty="0"/>
            </a:br>
            <a:r>
              <a:rPr lang="de-DE" b="1" dirty="0"/>
              <a:t>Architektur</a:t>
            </a:r>
          </a:p>
        </p:txBody>
      </p:sp>
      <p:pic>
        <p:nvPicPr>
          <p:cNvPr id="9" name="Inhaltsplatzhalter 10">
            <a:extLst>
              <a:ext uri="{FF2B5EF4-FFF2-40B4-BE49-F238E27FC236}">
                <a16:creationId xmlns:a16="http://schemas.microsoft.com/office/drawing/2014/main" id="{42D2A8DD-8D31-4393-9891-A0CFD47DA7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3305" y="2848793"/>
            <a:ext cx="1206749" cy="1221933"/>
          </a:xfr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034F6767-64E6-47F5-92BE-1A1D5BD5F9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0272" y="4878239"/>
            <a:ext cx="2620815" cy="875789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AE264976-DBA0-4E48-963B-4340ABA6D3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6119" y="356340"/>
            <a:ext cx="2613734" cy="1568241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085B1CDB-019D-4062-848B-E9AEE1371FA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3201" y="4120458"/>
            <a:ext cx="2391353" cy="2391353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43C1A3EE-029A-4282-BE92-2922083DDD4D}"/>
              </a:ext>
            </a:extLst>
          </p:cNvPr>
          <p:cNvSpPr txBox="1"/>
          <p:nvPr/>
        </p:nvSpPr>
        <p:spPr>
          <a:xfrm>
            <a:off x="4803880" y="5794055"/>
            <a:ext cx="31163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de-DE" dirty="0">
                <a:solidFill>
                  <a:schemeClr val="bg1"/>
                </a:solidFill>
              </a:rPr>
              <a:t>Speichert: </a:t>
            </a:r>
            <a:r>
              <a:rPr lang="de-DE" sz="1800" dirty="0">
                <a:solidFill>
                  <a:schemeClr val="bg1"/>
                </a:solidFill>
              </a:rPr>
              <a:t>Orders, Broker, Shares, Preis, Clearing, Rechnung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3B643363-478D-4406-823C-240C6FBD208F}"/>
              </a:ext>
            </a:extLst>
          </p:cNvPr>
          <p:cNvSpPr txBox="1"/>
          <p:nvPr/>
        </p:nvSpPr>
        <p:spPr>
          <a:xfrm>
            <a:off x="8582907" y="5794055"/>
            <a:ext cx="31163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de-DE" sz="1800" dirty="0">
                <a:solidFill>
                  <a:schemeClr val="bg1"/>
                </a:solidFill>
              </a:rPr>
              <a:t>Beinhaltet: Jobs </a:t>
            </a:r>
            <a:r>
              <a:rPr lang="de-DE" sz="1800" dirty="0">
                <a:solidFill>
                  <a:schemeClr val="bg1"/>
                </a:solidFill>
                <a:sym typeface="Wingdings" panose="05000000000000000000" pitchFamily="2" charset="2"/>
              </a:rPr>
              <a:t> alle Anfragen die eine Order verändern</a:t>
            </a:r>
            <a:endParaRPr lang="de-DE" sz="1800" dirty="0">
              <a:solidFill>
                <a:schemeClr val="bg1"/>
              </a:solidFill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1819F3FB-EC79-48E3-91C3-9BED29D652AB}"/>
              </a:ext>
            </a:extLst>
          </p:cNvPr>
          <p:cNvSpPr txBox="1"/>
          <p:nvPr/>
        </p:nvSpPr>
        <p:spPr>
          <a:xfrm>
            <a:off x="8248353" y="3182041"/>
            <a:ext cx="18069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>
                <a:solidFill>
                  <a:srgbClr val="EE045D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NESTJS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9A4255CA-2922-49AF-B950-EA713526B17E}"/>
              </a:ext>
            </a:extLst>
          </p:cNvPr>
          <p:cNvSpPr txBox="1"/>
          <p:nvPr/>
        </p:nvSpPr>
        <p:spPr>
          <a:xfrm>
            <a:off x="4866928" y="4429424"/>
            <a:ext cx="6992117" cy="3773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u="sng" dirty="0">
                <a:solidFill>
                  <a:schemeClr val="bg1"/>
                </a:solidFill>
              </a:rPr>
              <a:t>Datenbanken</a:t>
            </a:r>
            <a:r>
              <a:rPr lang="de-DE" dirty="0">
                <a:solidFill>
                  <a:schemeClr val="bg1"/>
                </a:solidFill>
              </a:rPr>
              <a:t>: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B6EB0BC6-D306-465A-99C1-1E3581D67DC8}"/>
              </a:ext>
            </a:extLst>
          </p:cNvPr>
          <p:cNvSpPr txBox="1"/>
          <p:nvPr/>
        </p:nvSpPr>
        <p:spPr>
          <a:xfrm>
            <a:off x="5611638" y="2346816"/>
            <a:ext cx="5502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u="sng" dirty="0">
                <a:solidFill>
                  <a:schemeClr val="bg1"/>
                </a:solidFill>
              </a:rPr>
              <a:t>Backend</a:t>
            </a:r>
            <a:r>
              <a:rPr lang="de-DE" dirty="0">
                <a:solidFill>
                  <a:schemeClr val="bg1"/>
                </a:solidFill>
              </a:rPr>
              <a:t>: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9F6665B4-930F-4101-A036-78FBE6929A85}"/>
              </a:ext>
            </a:extLst>
          </p:cNvPr>
          <p:cNvSpPr txBox="1"/>
          <p:nvPr/>
        </p:nvSpPr>
        <p:spPr>
          <a:xfrm>
            <a:off x="4866928" y="257735"/>
            <a:ext cx="6992117" cy="3773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u="sng" dirty="0">
                <a:solidFill>
                  <a:schemeClr val="bg1"/>
                </a:solidFill>
              </a:rPr>
              <a:t>Frontend</a:t>
            </a:r>
            <a:r>
              <a:rPr lang="de-DE" dirty="0">
                <a:solidFill>
                  <a:schemeClr val="bg1"/>
                </a:solidFill>
              </a:rPr>
              <a:t>: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762ABFF5-C323-4955-9063-287A355043C6}"/>
              </a:ext>
            </a:extLst>
          </p:cNvPr>
          <p:cNvSpPr txBox="1"/>
          <p:nvPr/>
        </p:nvSpPr>
        <p:spPr>
          <a:xfrm>
            <a:off x="6655685" y="1758308"/>
            <a:ext cx="3414602" cy="377390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REST-Schnittstellen und Sockets</a:t>
            </a:r>
          </a:p>
        </p:txBody>
      </p:sp>
    </p:spTree>
    <p:extLst>
      <p:ext uri="{BB962C8B-B14F-4D97-AF65-F5344CB8AC3E}">
        <p14:creationId xmlns:p14="http://schemas.microsoft.com/office/powerpoint/2010/main" val="10773038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84D5F88-4872-49B9-8EA3-6715EDEC5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de-DE" b="1" dirty="0">
                <a:solidFill>
                  <a:srgbClr val="FFFFFF"/>
                </a:solidFill>
              </a:rPr>
              <a:t>Datenmodell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3D868B3-4930-4C7E-BC07-00F8B280F5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5231" y="1556496"/>
            <a:ext cx="8281538" cy="4936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5358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84D5F88-4872-49B9-8EA3-6715EDEC5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de-DE" b="1" dirty="0">
                <a:solidFill>
                  <a:srgbClr val="FFFFFF"/>
                </a:solidFill>
              </a:rPr>
              <a:t>Prototyp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BBDC3CF-20A8-4871-AACC-CAC351901D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022601"/>
            <a:ext cx="10515598" cy="4154361"/>
          </a:xfrm>
        </p:spPr>
        <p:txBody>
          <a:bodyPr>
            <a:normAutofit/>
          </a:bodyPr>
          <a:lstStyle/>
          <a:p>
            <a:r>
              <a:rPr lang="de-DE" sz="2000" dirty="0">
                <a:solidFill>
                  <a:srgbClr val="FFFFFF"/>
                </a:solidFill>
              </a:rPr>
              <a:t>Handelsform: fortlaufender Handel 24/7</a:t>
            </a:r>
          </a:p>
          <a:p>
            <a:r>
              <a:rPr lang="de-DE" sz="2000" dirty="0">
                <a:solidFill>
                  <a:srgbClr val="FFFFFF"/>
                </a:solidFill>
              </a:rPr>
              <a:t>Implementierte Ordertypen:</a:t>
            </a:r>
          </a:p>
          <a:p>
            <a:pPr lvl="1"/>
            <a:r>
              <a:rPr lang="de-DE" sz="1600" dirty="0">
                <a:solidFill>
                  <a:srgbClr val="FFFFFF"/>
                </a:solidFill>
              </a:rPr>
              <a:t>Market Order</a:t>
            </a:r>
          </a:p>
          <a:p>
            <a:pPr lvl="1"/>
            <a:r>
              <a:rPr lang="de-DE" sz="1600" dirty="0">
                <a:solidFill>
                  <a:srgbClr val="FFFFFF"/>
                </a:solidFill>
              </a:rPr>
              <a:t>Limit Order</a:t>
            </a:r>
          </a:p>
          <a:p>
            <a:pPr lvl="1"/>
            <a:r>
              <a:rPr lang="de-DE" sz="1600" dirty="0" err="1">
                <a:solidFill>
                  <a:srgbClr val="FFFFFF"/>
                </a:solidFill>
              </a:rPr>
              <a:t>Stop</a:t>
            </a:r>
            <a:r>
              <a:rPr lang="de-DE" sz="1600" dirty="0">
                <a:solidFill>
                  <a:srgbClr val="FFFFFF"/>
                </a:solidFill>
              </a:rPr>
              <a:t>-Market Order</a:t>
            </a:r>
          </a:p>
          <a:p>
            <a:pPr lvl="1"/>
            <a:r>
              <a:rPr lang="de-DE" sz="1600" dirty="0" err="1">
                <a:solidFill>
                  <a:srgbClr val="FFFFFF"/>
                </a:solidFill>
              </a:rPr>
              <a:t>Stop</a:t>
            </a:r>
            <a:r>
              <a:rPr lang="de-DE" sz="1600" dirty="0">
                <a:solidFill>
                  <a:srgbClr val="FFFFFF"/>
                </a:solidFill>
              </a:rPr>
              <a:t>-Limit Order</a:t>
            </a:r>
          </a:p>
          <a:p>
            <a:r>
              <a:rPr lang="de-DE" sz="2000" dirty="0" err="1">
                <a:solidFill>
                  <a:srgbClr val="FFFFFF"/>
                </a:solidFill>
              </a:rPr>
              <a:t>Orderpriorisierung</a:t>
            </a:r>
            <a:r>
              <a:rPr lang="de-DE" sz="2000" dirty="0">
                <a:solidFill>
                  <a:srgbClr val="FFFFFF"/>
                </a:solidFill>
              </a:rPr>
              <a:t>: Preis-/Zeitpriorität</a:t>
            </a:r>
          </a:p>
          <a:p>
            <a:r>
              <a:rPr lang="de-DE" sz="2000" dirty="0">
                <a:solidFill>
                  <a:srgbClr val="FFFFFF"/>
                </a:solidFill>
              </a:rPr>
              <a:t>Orderbuch: Sortierung nach Limit, unbegrenzte Anzahl von Zu- &amp; Abgängen</a:t>
            </a:r>
          </a:p>
          <a:p>
            <a:r>
              <a:rPr lang="de-DE" sz="2000" dirty="0">
                <a:solidFill>
                  <a:srgbClr val="FFFFFF"/>
                </a:solidFill>
              </a:rPr>
              <a:t>Sicherstellung der Qualität des Algorithmus anhand von Testfällen (Share: Mondanteile)</a:t>
            </a:r>
          </a:p>
          <a:p>
            <a:endParaRPr lang="de-DE" sz="2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63216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84D5F88-4872-49B9-8EA3-6715EDEC5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de-DE" b="1" dirty="0">
                <a:solidFill>
                  <a:srgbClr val="FFFFFF"/>
                </a:solidFill>
              </a:rPr>
              <a:t>API – Funktionalitäten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BBDC3CF-20A8-4871-AACC-CAC351901D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002" y="2055812"/>
            <a:ext cx="4775521" cy="4154361"/>
          </a:xfrm>
        </p:spPr>
        <p:txBody>
          <a:bodyPr numCol="1">
            <a:normAutofit/>
          </a:bodyPr>
          <a:lstStyle/>
          <a:p>
            <a:pPr marL="0" indent="0">
              <a:buNone/>
            </a:pPr>
            <a:r>
              <a:rPr lang="de-DE" dirty="0">
                <a:solidFill>
                  <a:srgbClr val="FFFFFF"/>
                </a:solidFill>
              </a:rPr>
              <a:t>Order-Manager</a:t>
            </a:r>
            <a:r>
              <a:rPr lang="de-DE" sz="2400" dirty="0">
                <a:solidFill>
                  <a:srgbClr val="FFFFFF"/>
                </a:solidFill>
              </a:rPr>
              <a:t>: </a:t>
            </a:r>
          </a:p>
          <a:p>
            <a:pPr lvl="1">
              <a:buFontTx/>
              <a:buChar char="-"/>
            </a:pPr>
            <a:r>
              <a:rPr lang="de-DE" sz="1800" dirty="0">
                <a:solidFill>
                  <a:srgbClr val="FFFFFF"/>
                </a:solidFill>
              </a:rPr>
              <a:t>Order stellen</a:t>
            </a:r>
          </a:p>
          <a:p>
            <a:pPr lvl="1">
              <a:buFontTx/>
              <a:buChar char="-"/>
            </a:pPr>
            <a:r>
              <a:rPr lang="de-DE" sz="1800" dirty="0">
                <a:solidFill>
                  <a:srgbClr val="FFFFFF"/>
                </a:solidFill>
              </a:rPr>
              <a:t>Order zurückziehen</a:t>
            </a:r>
          </a:p>
          <a:p>
            <a:pPr lvl="1">
              <a:buFontTx/>
              <a:buChar char="-"/>
            </a:pPr>
            <a:r>
              <a:rPr lang="de-DE" sz="1800" dirty="0">
                <a:solidFill>
                  <a:srgbClr val="FFFFFF"/>
                </a:solidFill>
              </a:rPr>
              <a:t>Status einer Order abrufen </a:t>
            </a:r>
          </a:p>
          <a:p>
            <a:pPr marL="457200" lvl="1" indent="0">
              <a:buNone/>
            </a:pPr>
            <a:endParaRPr lang="de-DE" sz="1800" dirty="0">
              <a:solidFill>
                <a:srgbClr val="FFFFFF"/>
              </a:solidFill>
            </a:endParaRPr>
          </a:p>
          <a:p>
            <a:pPr marL="457200" lvl="1" indent="0">
              <a:buNone/>
            </a:pPr>
            <a:endParaRPr lang="de-DE" sz="1800" dirty="0">
              <a:solidFill>
                <a:srgbClr val="FFFFFF"/>
              </a:solidFill>
            </a:endParaRPr>
          </a:p>
          <a:p>
            <a:pPr marL="0" indent="0">
              <a:buNone/>
            </a:pPr>
            <a:r>
              <a:rPr lang="de-DE" dirty="0">
                <a:solidFill>
                  <a:srgbClr val="FFFFFF"/>
                </a:solidFill>
                <a:sym typeface="Wingdings" panose="05000000000000000000" pitchFamily="2" charset="2"/>
              </a:rPr>
              <a:t>Market-Manager</a:t>
            </a:r>
            <a:r>
              <a:rPr lang="de-DE" sz="2400" dirty="0">
                <a:solidFill>
                  <a:srgbClr val="FFFFFF"/>
                </a:solidFill>
                <a:sym typeface="Wingdings" panose="05000000000000000000" pitchFamily="2" charset="2"/>
              </a:rPr>
              <a:t>:</a:t>
            </a:r>
          </a:p>
          <a:p>
            <a:pPr lvl="1">
              <a:buFontTx/>
              <a:buChar char="-"/>
            </a:pPr>
            <a:r>
              <a:rPr lang="de-DE" sz="1800" dirty="0">
                <a:solidFill>
                  <a:srgbClr val="FFFFFF"/>
                </a:solidFill>
                <a:sym typeface="Wingdings" panose="05000000000000000000" pitchFamily="2" charset="2"/>
              </a:rPr>
              <a:t>Status des Market </a:t>
            </a:r>
            <a:endParaRPr lang="de-DE" sz="1800" dirty="0">
              <a:solidFill>
                <a:srgbClr val="FFFFFF"/>
              </a:solidFill>
            </a:endParaRPr>
          </a:p>
          <a:p>
            <a:pPr lvl="1">
              <a:buFontTx/>
              <a:buChar char="-"/>
            </a:pPr>
            <a:endParaRPr lang="de-DE" sz="1800" dirty="0">
              <a:solidFill>
                <a:srgbClr val="FFFFFF"/>
              </a:solidFill>
            </a:endParaRPr>
          </a:p>
          <a:p>
            <a:pPr marL="0" indent="0">
              <a:buNone/>
            </a:pPr>
            <a:endParaRPr lang="de-DE" dirty="0">
              <a:solidFill>
                <a:srgbClr val="FFFFFF"/>
              </a:solidFill>
            </a:endParaRPr>
          </a:p>
          <a:p>
            <a:pPr>
              <a:buFontTx/>
              <a:buChar char="-"/>
            </a:pPr>
            <a:endParaRPr lang="de-DE" sz="2000" dirty="0">
              <a:solidFill>
                <a:srgbClr val="FFFFFF"/>
              </a:solidFill>
            </a:endParaRPr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E2098D46-E36E-428C-BBB0-04106DB727EA}"/>
              </a:ext>
            </a:extLst>
          </p:cNvPr>
          <p:cNvSpPr txBox="1">
            <a:spLocks/>
          </p:cNvSpPr>
          <p:nvPr/>
        </p:nvSpPr>
        <p:spPr>
          <a:xfrm>
            <a:off x="6309878" y="2055811"/>
            <a:ext cx="4775521" cy="4154361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>
                <a:solidFill>
                  <a:srgbClr val="FFFFFF"/>
                </a:solidFill>
              </a:rPr>
              <a:t>Share-Manager</a:t>
            </a:r>
            <a:r>
              <a:rPr lang="de-DE" sz="2400" dirty="0">
                <a:solidFill>
                  <a:srgbClr val="FFFFFF"/>
                </a:solidFill>
              </a:rPr>
              <a:t>: </a:t>
            </a:r>
          </a:p>
          <a:p>
            <a:pPr lvl="1">
              <a:buFontTx/>
              <a:buChar char="-"/>
            </a:pPr>
            <a:r>
              <a:rPr lang="de-DE" sz="1800" dirty="0">
                <a:solidFill>
                  <a:srgbClr val="FFFFFF"/>
                </a:solidFill>
              </a:rPr>
              <a:t>Shares abrufen</a:t>
            </a:r>
          </a:p>
          <a:p>
            <a:pPr lvl="1">
              <a:buFontTx/>
              <a:buChar char="-"/>
            </a:pPr>
            <a:r>
              <a:rPr lang="de-DE" sz="1800" dirty="0">
                <a:solidFill>
                  <a:srgbClr val="FFFFFF"/>
                </a:solidFill>
              </a:rPr>
              <a:t>Preisentwicklung abrufen</a:t>
            </a:r>
          </a:p>
          <a:p>
            <a:pPr lvl="1">
              <a:buFontTx/>
              <a:buChar char="-"/>
            </a:pPr>
            <a:r>
              <a:rPr lang="de-DE" sz="1800" dirty="0">
                <a:solidFill>
                  <a:srgbClr val="FFFFFF"/>
                </a:solidFill>
              </a:rPr>
              <a:t>aktuellen Kurs abrufen</a:t>
            </a:r>
          </a:p>
          <a:p>
            <a:pPr marL="457200" lvl="1" indent="0">
              <a:buNone/>
            </a:pPr>
            <a:endParaRPr lang="de-DE" sz="1800" dirty="0">
              <a:solidFill>
                <a:srgbClr val="FFFFFF"/>
              </a:solidFill>
              <a:sym typeface="Wingdings" panose="05000000000000000000" pitchFamily="2" charset="2"/>
            </a:endParaRPr>
          </a:p>
          <a:p>
            <a:pPr lvl="1">
              <a:buFontTx/>
              <a:buChar char="-"/>
            </a:pPr>
            <a:endParaRPr lang="de-DE" sz="1800" dirty="0">
              <a:solidFill>
                <a:srgbClr val="FFFFFF"/>
              </a:solidFill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de-DE" dirty="0">
                <a:solidFill>
                  <a:srgbClr val="FFFFFF"/>
                </a:solidFill>
                <a:sym typeface="Wingdings" panose="05000000000000000000" pitchFamily="2" charset="2"/>
              </a:rPr>
              <a:t>Clearing-Manager</a:t>
            </a:r>
            <a:r>
              <a:rPr lang="de-DE" sz="2400" dirty="0">
                <a:solidFill>
                  <a:srgbClr val="FFFFFF"/>
                </a:solidFill>
                <a:sym typeface="Wingdings" panose="05000000000000000000" pitchFamily="2" charset="2"/>
              </a:rPr>
              <a:t> (in Zukunft): </a:t>
            </a:r>
          </a:p>
          <a:p>
            <a:pPr lvl="1">
              <a:buFontTx/>
              <a:buChar char="-"/>
            </a:pPr>
            <a:r>
              <a:rPr lang="de-DE" sz="1800" dirty="0">
                <a:solidFill>
                  <a:srgbClr val="FFFFFF"/>
                </a:solidFill>
                <a:sym typeface="Wingdings" panose="05000000000000000000" pitchFamily="2" charset="2"/>
              </a:rPr>
              <a:t>Clearingberichte abrufen </a:t>
            </a:r>
          </a:p>
          <a:p>
            <a:pPr lvl="1">
              <a:buFontTx/>
              <a:buChar char="-"/>
            </a:pPr>
            <a:r>
              <a:rPr lang="de-DE" sz="1800" dirty="0">
                <a:solidFill>
                  <a:srgbClr val="FFFFFF"/>
                </a:solidFill>
                <a:sym typeface="Wingdings" panose="05000000000000000000" pitchFamily="2" charset="2"/>
              </a:rPr>
              <a:t>Rechnungen abrufen</a:t>
            </a:r>
          </a:p>
          <a:p>
            <a:pPr marL="457200" lvl="1" indent="0">
              <a:buNone/>
            </a:pPr>
            <a:endParaRPr lang="de-DE" sz="1800" dirty="0">
              <a:solidFill>
                <a:srgbClr val="FFFFFF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de-DE" dirty="0">
              <a:solidFill>
                <a:srgbClr val="FFFFFF"/>
              </a:solidFill>
            </a:endParaRPr>
          </a:p>
          <a:p>
            <a:pPr>
              <a:buFontTx/>
              <a:buChar char="-"/>
            </a:pPr>
            <a:endParaRPr lang="de-DE" sz="2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9995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264F718-7FAC-4056-9FA9-A603EC682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0"/>
            <a:ext cx="1219047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F74639F7-E3C7-4165-A83E-6386A86BA1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6356349" cy="6858000"/>
          </a:xfrm>
          <a:custGeom>
            <a:avLst/>
            <a:gdLst>
              <a:gd name="connsiteX0" fmla="*/ 7539895 w 7539895"/>
              <a:gd name="connsiteY0" fmla="*/ 6858000 h 6858000"/>
              <a:gd name="connsiteX1" fmla="*/ 0 w 7539895"/>
              <a:gd name="connsiteY1" fmla="*/ 6858000 h 6858000"/>
              <a:gd name="connsiteX2" fmla="*/ 0 w 7539895"/>
              <a:gd name="connsiteY2" fmla="*/ 0 h 6858000"/>
              <a:gd name="connsiteX3" fmla="*/ 4363741 w 753989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39895" h="6858000">
                <a:moveTo>
                  <a:pt x="753989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4363741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B3AF0F1-707A-463E-B5EE-33C63A40CF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5979591" cy="6858000"/>
          </a:xfrm>
          <a:custGeom>
            <a:avLst/>
            <a:gdLst>
              <a:gd name="connsiteX0" fmla="*/ 7092985 w 7092985"/>
              <a:gd name="connsiteY0" fmla="*/ 6858000 h 6858000"/>
              <a:gd name="connsiteX1" fmla="*/ 0 w 7092985"/>
              <a:gd name="connsiteY1" fmla="*/ 6858000 h 6858000"/>
              <a:gd name="connsiteX2" fmla="*/ 0 w 7092985"/>
              <a:gd name="connsiteY2" fmla="*/ 0 h 6858000"/>
              <a:gd name="connsiteX3" fmla="*/ 3916831 w 709298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92985" h="6858000">
                <a:moveTo>
                  <a:pt x="709298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3916831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46DB9D9-7D4B-4C65-960C-FE115C3FE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704850"/>
            <a:ext cx="3785616" cy="2978150"/>
          </a:xfrm>
        </p:spPr>
        <p:txBody>
          <a:bodyPr anchor="b">
            <a:normAutofit/>
          </a:bodyPr>
          <a:lstStyle/>
          <a:p>
            <a:r>
              <a:rPr lang="de-DE" b="1" dirty="0"/>
              <a:t>Arbeitsweise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5933A48-DE77-4F3F-B881-71AA7BCC2D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9314" y="704850"/>
            <a:ext cx="4534486" cy="5251450"/>
          </a:xfrm>
        </p:spPr>
        <p:txBody>
          <a:bodyPr anchor="ctr">
            <a:normAutofit/>
          </a:bodyPr>
          <a:lstStyle/>
          <a:p>
            <a:r>
              <a:rPr lang="de-DE" sz="2400" dirty="0">
                <a:solidFill>
                  <a:schemeClr val="bg1"/>
                </a:solidFill>
              </a:rPr>
              <a:t>GitHub </a:t>
            </a:r>
            <a:r>
              <a:rPr lang="de-DE" sz="2400" dirty="0" err="1">
                <a:solidFill>
                  <a:schemeClr val="bg1"/>
                </a:solidFill>
              </a:rPr>
              <a:t>Issues</a:t>
            </a:r>
            <a:endParaRPr lang="de-DE" sz="2400" dirty="0">
              <a:solidFill>
                <a:schemeClr val="bg1"/>
              </a:solidFill>
            </a:endParaRPr>
          </a:p>
          <a:p>
            <a:r>
              <a:rPr lang="de-DE" sz="2400" dirty="0">
                <a:solidFill>
                  <a:schemeClr val="bg1"/>
                </a:solidFill>
              </a:rPr>
              <a:t>Pair </a:t>
            </a:r>
            <a:r>
              <a:rPr lang="de-DE" sz="2400" dirty="0" err="1">
                <a:solidFill>
                  <a:schemeClr val="bg1"/>
                </a:solidFill>
              </a:rPr>
              <a:t>Programming</a:t>
            </a:r>
            <a:endParaRPr lang="de-DE" sz="2400" dirty="0">
              <a:solidFill>
                <a:schemeClr val="bg1"/>
              </a:solidFill>
            </a:endParaRPr>
          </a:p>
          <a:p>
            <a:r>
              <a:rPr lang="de-DE" sz="2400" dirty="0">
                <a:solidFill>
                  <a:schemeClr val="bg1"/>
                </a:solidFill>
              </a:rPr>
              <a:t>Regelmäßige Meetings</a:t>
            </a:r>
          </a:p>
          <a:p>
            <a:r>
              <a:rPr lang="de-DE" sz="2400" dirty="0">
                <a:solidFill>
                  <a:schemeClr val="bg1"/>
                </a:solidFill>
              </a:rPr>
              <a:t>Gantt-Diagramm zur Zeiterfassung</a:t>
            </a:r>
          </a:p>
        </p:txBody>
      </p:sp>
    </p:spTree>
    <p:extLst>
      <p:ext uri="{BB962C8B-B14F-4D97-AF65-F5344CB8AC3E}">
        <p14:creationId xmlns:p14="http://schemas.microsoft.com/office/powerpoint/2010/main" val="33741502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264F718-7FAC-4056-9FA9-A603EC682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0"/>
            <a:ext cx="1219047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F74639F7-E3C7-4165-A83E-6386A86BA1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6356349" cy="6858000"/>
          </a:xfrm>
          <a:custGeom>
            <a:avLst/>
            <a:gdLst>
              <a:gd name="connsiteX0" fmla="*/ 7539895 w 7539895"/>
              <a:gd name="connsiteY0" fmla="*/ 6858000 h 6858000"/>
              <a:gd name="connsiteX1" fmla="*/ 0 w 7539895"/>
              <a:gd name="connsiteY1" fmla="*/ 6858000 h 6858000"/>
              <a:gd name="connsiteX2" fmla="*/ 0 w 7539895"/>
              <a:gd name="connsiteY2" fmla="*/ 0 h 6858000"/>
              <a:gd name="connsiteX3" fmla="*/ 4363741 w 753989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39895" h="6858000">
                <a:moveTo>
                  <a:pt x="753989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4363741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B3AF0F1-707A-463E-B5EE-33C63A40CF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5979591" cy="6858000"/>
          </a:xfrm>
          <a:custGeom>
            <a:avLst/>
            <a:gdLst>
              <a:gd name="connsiteX0" fmla="*/ 7092985 w 7092985"/>
              <a:gd name="connsiteY0" fmla="*/ 6858000 h 6858000"/>
              <a:gd name="connsiteX1" fmla="*/ 0 w 7092985"/>
              <a:gd name="connsiteY1" fmla="*/ 6858000 h 6858000"/>
              <a:gd name="connsiteX2" fmla="*/ 0 w 7092985"/>
              <a:gd name="connsiteY2" fmla="*/ 0 h 6858000"/>
              <a:gd name="connsiteX3" fmla="*/ 3916831 w 709298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92985" h="6858000">
                <a:moveTo>
                  <a:pt x="709298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3916831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4A8D330-67B9-4C41-87E6-DF1F7435F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704850"/>
            <a:ext cx="3785616" cy="2978150"/>
          </a:xfrm>
        </p:spPr>
        <p:txBody>
          <a:bodyPr anchor="b">
            <a:normAutofit/>
          </a:bodyPr>
          <a:lstStyle/>
          <a:p>
            <a:r>
              <a:rPr lang="de-DE" b="1" dirty="0"/>
              <a:t>Einführung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6DE3769-C2EF-44BC-9941-8DF9675743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38850" y="704850"/>
            <a:ext cx="5314950" cy="5251450"/>
          </a:xfrm>
        </p:spPr>
        <p:txBody>
          <a:bodyPr anchor="ctr">
            <a:normAutofit/>
          </a:bodyPr>
          <a:lstStyle/>
          <a:p>
            <a:r>
              <a:rPr lang="de-DE" sz="2100" dirty="0" err="1">
                <a:solidFill>
                  <a:schemeClr val="bg1"/>
                </a:solidFill>
                <a:sym typeface="Wingdings" panose="05000000000000000000" pitchFamily="2" charset="2"/>
              </a:rPr>
              <a:t>Moonstonks</a:t>
            </a:r>
            <a:r>
              <a:rPr lang="de-DE" sz="2100" dirty="0">
                <a:solidFill>
                  <a:schemeClr val="bg1"/>
                </a:solidFill>
                <a:sym typeface="Wingdings" panose="05000000000000000000" pitchFamily="2" charset="2"/>
              </a:rPr>
              <a:t>-Börse für Privat- und Geschäftskunden</a:t>
            </a:r>
          </a:p>
          <a:p>
            <a:r>
              <a:rPr lang="de-DE" sz="2100" dirty="0" err="1">
                <a:solidFill>
                  <a:schemeClr val="bg1"/>
                </a:solidFill>
                <a:sym typeface="Wingdings" panose="05000000000000000000" pitchFamily="2" charset="2"/>
              </a:rPr>
              <a:t>Tradingmöglichkeiten</a:t>
            </a:r>
            <a:r>
              <a:rPr lang="de-DE" sz="2100" dirty="0">
                <a:solidFill>
                  <a:schemeClr val="bg1"/>
                </a:solidFill>
                <a:sym typeface="Wingdings" panose="05000000000000000000" pitchFamily="2" charset="2"/>
              </a:rPr>
              <a:t> mit verschiedenen Aktien</a:t>
            </a:r>
          </a:p>
          <a:p>
            <a:r>
              <a:rPr lang="de-DE" sz="2100" dirty="0">
                <a:solidFill>
                  <a:schemeClr val="bg1"/>
                </a:solidFill>
                <a:sym typeface="Wingdings" panose="05000000000000000000" pitchFamily="2" charset="2"/>
              </a:rPr>
              <a:t>Zentrale Verwaltung der Broker und Aktien </a:t>
            </a:r>
          </a:p>
          <a:p>
            <a:r>
              <a:rPr lang="de-DE" sz="2100" dirty="0">
                <a:solidFill>
                  <a:schemeClr val="bg1"/>
                </a:solidFill>
                <a:sym typeface="Wingdings" panose="05000000000000000000" pitchFamily="2" charset="2"/>
              </a:rPr>
              <a:t>3 unterschiedliche Ansichten:</a:t>
            </a:r>
          </a:p>
          <a:p>
            <a:pPr lvl="1"/>
            <a:r>
              <a:rPr lang="de-DE" sz="1700" dirty="0">
                <a:solidFill>
                  <a:schemeClr val="bg1"/>
                </a:solidFill>
                <a:sym typeface="Wingdings" panose="05000000000000000000" pitchFamily="2" charset="2"/>
              </a:rPr>
              <a:t>Börsenmanager</a:t>
            </a:r>
          </a:p>
          <a:p>
            <a:pPr lvl="1"/>
            <a:r>
              <a:rPr lang="de-DE" sz="1700" dirty="0">
                <a:solidFill>
                  <a:schemeClr val="bg1"/>
                </a:solidFill>
                <a:sym typeface="Wingdings" panose="05000000000000000000" pitchFamily="2" charset="2"/>
              </a:rPr>
              <a:t>Privatkundenbroker</a:t>
            </a:r>
          </a:p>
          <a:p>
            <a:pPr lvl="1"/>
            <a:r>
              <a:rPr lang="de-DE" sz="1700" dirty="0">
                <a:solidFill>
                  <a:schemeClr val="bg1"/>
                </a:solidFill>
                <a:sym typeface="Wingdings" panose="05000000000000000000" pitchFamily="2" charset="2"/>
              </a:rPr>
              <a:t>Geschäftskundenbroker</a:t>
            </a:r>
          </a:p>
          <a:p>
            <a:r>
              <a:rPr lang="de-DE" sz="2100" dirty="0">
                <a:solidFill>
                  <a:schemeClr val="bg1"/>
                </a:solidFill>
                <a:sym typeface="Wingdings" panose="05000000000000000000" pitchFamily="2" charset="2"/>
              </a:rPr>
              <a:t>Abschließende Simulation eines Börsentags </a:t>
            </a:r>
          </a:p>
        </p:txBody>
      </p:sp>
    </p:spTree>
    <p:extLst>
      <p:ext uri="{BB962C8B-B14F-4D97-AF65-F5344CB8AC3E}">
        <p14:creationId xmlns:p14="http://schemas.microsoft.com/office/powerpoint/2010/main" val="2623506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328E9994-2058-4F9A-944D-B9C25E200E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3132" y="1840375"/>
            <a:ext cx="8785736" cy="4612511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8AC85EBA-F15C-4968-9505-5E9BA1A4D7A5}"/>
              </a:ext>
            </a:extLst>
          </p:cNvPr>
          <p:cNvSpPr/>
          <p:nvPr/>
        </p:nvSpPr>
        <p:spPr>
          <a:xfrm>
            <a:off x="-162046" y="405114"/>
            <a:ext cx="12570107" cy="114589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46DB9D9-7D4B-4C65-960C-FE115C3FE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5279"/>
            <a:ext cx="10515600" cy="1325563"/>
          </a:xfrm>
          <a:noFill/>
        </p:spPr>
        <p:txBody>
          <a:bodyPr anchor="ctr">
            <a:normAutofit/>
          </a:bodyPr>
          <a:lstStyle/>
          <a:p>
            <a:pPr algn="ctr"/>
            <a:r>
              <a:rPr lang="de-DE" sz="3600" b="1" dirty="0">
                <a:solidFill>
                  <a:srgbClr val="FFFFFF"/>
                </a:solidFill>
              </a:rPr>
              <a:t>Arbeitsweise</a:t>
            </a:r>
          </a:p>
        </p:txBody>
      </p:sp>
    </p:spTree>
    <p:extLst>
      <p:ext uri="{BB962C8B-B14F-4D97-AF65-F5344CB8AC3E}">
        <p14:creationId xmlns:p14="http://schemas.microsoft.com/office/powerpoint/2010/main" val="35617032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264F718-7FAC-4056-9FA9-A603EC682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0"/>
            <a:ext cx="1219047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F74639F7-E3C7-4165-A83E-6386A86BA1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6356349" cy="6858000"/>
          </a:xfrm>
          <a:custGeom>
            <a:avLst/>
            <a:gdLst>
              <a:gd name="connsiteX0" fmla="*/ 7539895 w 7539895"/>
              <a:gd name="connsiteY0" fmla="*/ 6858000 h 6858000"/>
              <a:gd name="connsiteX1" fmla="*/ 0 w 7539895"/>
              <a:gd name="connsiteY1" fmla="*/ 6858000 h 6858000"/>
              <a:gd name="connsiteX2" fmla="*/ 0 w 7539895"/>
              <a:gd name="connsiteY2" fmla="*/ 0 h 6858000"/>
              <a:gd name="connsiteX3" fmla="*/ 4363741 w 753989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39895" h="6858000">
                <a:moveTo>
                  <a:pt x="753989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4363741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B3AF0F1-707A-463E-B5EE-33C63A40CF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5979591" cy="6858000"/>
          </a:xfrm>
          <a:custGeom>
            <a:avLst/>
            <a:gdLst>
              <a:gd name="connsiteX0" fmla="*/ 7092985 w 7092985"/>
              <a:gd name="connsiteY0" fmla="*/ 6858000 h 6858000"/>
              <a:gd name="connsiteX1" fmla="*/ 0 w 7092985"/>
              <a:gd name="connsiteY1" fmla="*/ 6858000 h 6858000"/>
              <a:gd name="connsiteX2" fmla="*/ 0 w 7092985"/>
              <a:gd name="connsiteY2" fmla="*/ 0 h 6858000"/>
              <a:gd name="connsiteX3" fmla="*/ 3916831 w 709298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92985" h="6858000">
                <a:moveTo>
                  <a:pt x="709298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3916831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46DB9D9-7D4B-4C65-960C-FE115C3FE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704850"/>
            <a:ext cx="3785616" cy="2978150"/>
          </a:xfrm>
        </p:spPr>
        <p:txBody>
          <a:bodyPr anchor="b">
            <a:normAutofit/>
          </a:bodyPr>
          <a:lstStyle/>
          <a:p>
            <a:r>
              <a:rPr lang="de-DE" b="1" dirty="0"/>
              <a:t>Ausblick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5933A48-DE77-4F3F-B881-71AA7BCC2D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9314" y="704850"/>
            <a:ext cx="4534486" cy="5251450"/>
          </a:xfrm>
        </p:spPr>
        <p:txBody>
          <a:bodyPr anchor="ctr">
            <a:normAutofit/>
          </a:bodyPr>
          <a:lstStyle/>
          <a:p>
            <a:r>
              <a:rPr lang="de-DE" sz="2400" dirty="0">
                <a:solidFill>
                  <a:schemeClr val="bg1"/>
                </a:solidFill>
              </a:rPr>
              <a:t>Fertigstellen der API</a:t>
            </a:r>
          </a:p>
          <a:p>
            <a:r>
              <a:rPr lang="de-DE" sz="2400" dirty="0">
                <a:solidFill>
                  <a:schemeClr val="bg1"/>
                </a:solidFill>
              </a:rPr>
              <a:t>Frontend – Börsenclient</a:t>
            </a:r>
          </a:p>
          <a:p>
            <a:r>
              <a:rPr lang="de-DE" sz="2400" dirty="0">
                <a:solidFill>
                  <a:schemeClr val="bg1"/>
                </a:solidFill>
              </a:rPr>
              <a:t>Monetarisierung</a:t>
            </a:r>
          </a:p>
          <a:p>
            <a:r>
              <a:rPr lang="de-DE" sz="2400" dirty="0">
                <a:solidFill>
                  <a:schemeClr val="bg1"/>
                </a:solidFill>
              </a:rPr>
              <a:t>Rechnungstellung, Clearingberichte</a:t>
            </a:r>
          </a:p>
          <a:p>
            <a:r>
              <a:rPr lang="de-DE" sz="2400" dirty="0">
                <a:solidFill>
                  <a:schemeClr val="bg1"/>
                </a:solidFill>
              </a:rPr>
              <a:t>Unterbrechungsmöglichkeiten</a:t>
            </a:r>
          </a:p>
          <a:p>
            <a:r>
              <a:rPr lang="de-DE" sz="2400" dirty="0" err="1">
                <a:solidFill>
                  <a:schemeClr val="bg1"/>
                </a:solidFill>
              </a:rPr>
              <a:t>Deployment</a:t>
            </a:r>
            <a:endParaRPr lang="de-DE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75317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3C47C2-33A2-44B2-BEAB-FEB679075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3324"/>
            <a:ext cx="12192000" cy="6861324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3">
            <a:extLst>
              <a:ext uri="{FF2B5EF4-FFF2-40B4-BE49-F238E27FC236}">
                <a16:creationId xmlns:a16="http://schemas.microsoft.com/office/drawing/2014/main" id="{AD182BA8-54AD-4D9F-8264-B0FA8BB47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246925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6">
            <a:extLst>
              <a:ext uri="{FF2B5EF4-FFF2-40B4-BE49-F238E27FC236}">
                <a16:creationId xmlns:a16="http://schemas.microsoft.com/office/drawing/2014/main" id="{4ED83379-0499-45E1-AB78-6AA230F96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479"/>
            <a:ext cx="9324977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97A0866-4D60-4649-8B02-518BC7BF93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672" y="2240439"/>
            <a:ext cx="6555578" cy="1333774"/>
          </a:xfrm>
        </p:spPr>
        <p:txBody>
          <a:bodyPr anchor="b">
            <a:normAutofit fontScale="90000"/>
          </a:bodyPr>
          <a:lstStyle/>
          <a:p>
            <a:pPr algn="l"/>
            <a:br>
              <a:rPr lang="de-DE" sz="5400" dirty="0"/>
            </a:br>
            <a:r>
              <a:rPr lang="de-DE" sz="5400" b="1" dirty="0"/>
              <a:t>Privatkundenbroker</a:t>
            </a:r>
          </a:p>
        </p:txBody>
      </p:sp>
    </p:spTree>
    <p:extLst>
      <p:ext uri="{BB962C8B-B14F-4D97-AF65-F5344CB8AC3E}">
        <p14:creationId xmlns:p14="http://schemas.microsoft.com/office/powerpoint/2010/main" val="29871715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604187A-09FA-4DC4-9086-83C4330A7854}"/>
              </a:ext>
            </a:extLst>
          </p:cNvPr>
          <p:cNvSpPr txBox="1"/>
          <p:nvPr/>
        </p:nvSpPr>
        <p:spPr>
          <a:xfrm>
            <a:off x="6599282" y="3931767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Calogero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 M.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B555F9-681C-4365-BF96-B9889B122448}"/>
              </a:ext>
            </a:extLst>
          </p:cNvPr>
          <p:cNvSpPr txBox="1"/>
          <p:nvPr/>
        </p:nvSpPr>
        <p:spPr>
          <a:xfrm>
            <a:off x="8712331" y="3932166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Mahmoud A.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5C7519A-8EAA-4ADB-9AB5-4DF54D64118C}"/>
              </a:ext>
            </a:extLst>
          </p:cNvPr>
          <p:cNvSpPr txBox="1"/>
          <p:nvPr/>
        </p:nvSpPr>
        <p:spPr>
          <a:xfrm>
            <a:off x="2935101" y="3932166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Tobias J.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AF8178A-D67D-42B0-AE67-44E4316B429C}"/>
              </a:ext>
            </a:extLst>
          </p:cNvPr>
          <p:cNvSpPr txBox="1"/>
          <p:nvPr/>
        </p:nvSpPr>
        <p:spPr>
          <a:xfrm>
            <a:off x="870032" y="3968103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Jan Z.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(</a:t>
            </a:r>
            <a:r>
              <a:rPr kumimoji="0" lang="en-US" sz="18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Projektmanager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)</a:t>
            </a:r>
          </a:p>
        </p:txBody>
      </p:sp>
      <p:pic>
        <p:nvPicPr>
          <p:cNvPr id="9" name="Picture 8" descr="A person smiling outside&#10;&#10;Description automatically generated with low confidence">
            <a:extLst>
              <a:ext uri="{FF2B5EF4-FFF2-40B4-BE49-F238E27FC236}">
                <a16:creationId xmlns:a16="http://schemas.microsoft.com/office/drawing/2014/main" id="{7F3AFC19-8230-1344-93B4-6ED4AC010B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2928" y="2087514"/>
            <a:ext cx="1715908" cy="171590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34" name="Picture 10" descr="profile image">
            <a:extLst>
              <a:ext uri="{FF2B5EF4-FFF2-40B4-BE49-F238E27FC236}">
                <a16:creationId xmlns:a16="http://schemas.microsoft.com/office/drawing/2014/main" id="{96090832-FEDA-394A-8999-32CA6FFBA7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52" t="-3695" r="5991" b="6933"/>
          <a:stretch/>
        </p:blipFill>
        <p:spPr bwMode="auto">
          <a:xfrm>
            <a:off x="3454078" y="2087514"/>
            <a:ext cx="1705246" cy="1715908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Profile photo of Mahmoud Mahdi">
            <a:extLst>
              <a:ext uri="{FF2B5EF4-FFF2-40B4-BE49-F238E27FC236}">
                <a16:creationId xmlns:a16="http://schemas.microsoft.com/office/drawing/2014/main" id="{44C6B417-DBD0-7D45-9400-BD04600D21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5055" y="2087514"/>
            <a:ext cx="1715908" cy="1715908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3B3D889-F1DA-4138-8A97-884AECEA8D5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84" t="4072" r="884" b="28740"/>
          <a:stretch/>
        </p:blipFill>
        <p:spPr>
          <a:xfrm>
            <a:off x="1342549" y="2087513"/>
            <a:ext cx="1798166" cy="179879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7" name="Left Brace 16">
            <a:extLst>
              <a:ext uri="{FF2B5EF4-FFF2-40B4-BE49-F238E27FC236}">
                <a16:creationId xmlns:a16="http://schemas.microsoft.com/office/drawing/2014/main" id="{E462676B-D33F-BE41-B5AC-B31BE9273649}"/>
              </a:ext>
            </a:extLst>
          </p:cNvPr>
          <p:cNvSpPr/>
          <p:nvPr/>
        </p:nvSpPr>
        <p:spPr>
          <a:xfrm rot="5400000">
            <a:off x="5886979" y="-3600943"/>
            <a:ext cx="535922" cy="9785680"/>
          </a:xfrm>
          <a:prstGeom prst="leftBrac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Titel 1">
            <a:extLst>
              <a:ext uri="{FF2B5EF4-FFF2-40B4-BE49-F238E27FC236}">
                <a16:creationId xmlns:a16="http://schemas.microsoft.com/office/drawing/2014/main" id="{364207FB-D731-5B45-9991-C0B944A5CF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645" y="35815"/>
            <a:ext cx="10520702" cy="1325563"/>
          </a:xfrm>
        </p:spPr>
        <p:txBody>
          <a:bodyPr>
            <a:normAutofit/>
          </a:bodyPr>
          <a:lstStyle/>
          <a:p>
            <a:pPr algn="ctr"/>
            <a:r>
              <a:rPr lang="de-DE" b="1" dirty="0">
                <a:solidFill>
                  <a:srgbClr val="FFFFFF"/>
                </a:solidFill>
              </a:rPr>
              <a:t>Team</a:t>
            </a:r>
          </a:p>
        </p:txBody>
      </p:sp>
      <p:sp>
        <p:nvSpPr>
          <p:cNvPr id="24" name="Left Brace 23">
            <a:extLst>
              <a:ext uri="{FF2B5EF4-FFF2-40B4-BE49-F238E27FC236}">
                <a16:creationId xmlns:a16="http://schemas.microsoft.com/office/drawing/2014/main" id="{18F43AB9-10AA-E748-BA52-B20302BD6EC9}"/>
              </a:ext>
            </a:extLst>
          </p:cNvPr>
          <p:cNvSpPr/>
          <p:nvPr/>
        </p:nvSpPr>
        <p:spPr>
          <a:xfrm rot="5400000" flipH="1">
            <a:off x="2934216" y="2764737"/>
            <a:ext cx="535922" cy="4314125"/>
          </a:xfrm>
          <a:prstGeom prst="leftBrac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63F1A0C-BB03-6C4F-949F-7E6C0DCFF95D}"/>
              </a:ext>
            </a:extLst>
          </p:cNvPr>
          <p:cNvSpPr txBox="1"/>
          <p:nvPr/>
        </p:nvSpPr>
        <p:spPr>
          <a:xfrm>
            <a:off x="1781624" y="5280775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Backend</a:t>
            </a:r>
          </a:p>
        </p:txBody>
      </p:sp>
      <p:sp>
        <p:nvSpPr>
          <p:cNvPr id="26" name="Left Brace 25">
            <a:extLst>
              <a:ext uri="{FF2B5EF4-FFF2-40B4-BE49-F238E27FC236}">
                <a16:creationId xmlns:a16="http://schemas.microsoft.com/office/drawing/2014/main" id="{93FE5147-F992-E446-8394-8CE888E4B094}"/>
              </a:ext>
            </a:extLst>
          </p:cNvPr>
          <p:cNvSpPr/>
          <p:nvPr/>
        </p:nvSpPr>
        <p:spPr>
          <a:xfrm rot="5400000" flipH="1">
            <a:off x="8827355" y="2764738"/>
            <a:ext cx="535922" cy="4314125"/>
          </a:xfrm>
          <a:prstGeom prst="leftBrac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DBDA347-CE49-194C-9AC8-245D0B660688}"/>
              </a:ext>
            </a:extLst>
          </p:cNvPr>
          <p:cNvSpPr txBox="1"/>
          <p:nvPr/>
        </p:nvSpPr>
        <p:spPr>
          <a:xfrm>
            <a:off x="7674763" y="5280776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Frontend</a:t>
            </a:r>
          </a:p>
        </p:txBody>
      </p:sp>
    </p:spTree>
    <p:extLst>
      <p:ext uri="{BB962C8B-B14F-4D97-AF65-F5344CB8AC3E}">
        <p14:creationId xmlns:p14="http://schemas.microsoft.com/office/powerpoint/2010/main" val="40289906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84D5F88-4872-49B9-8EA3-6715EDEC5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de-DE" b="1" dirty="0">
                <a:solidFill>
                  <a:srgbClr val="FFFFFF"/>
                </a:solidFill>
              </a:rPr>
              <a:t>Geschäftsprozessanalyse/-modellierung</a:t>
            </a:r>
          </a:p>
        </p:txBody>
      </p:sp>
      <p:sp>
        <p:nvSpPr>
          <p:cNvPr id="16" name="Left Brace 15">
            <a:extLst>
              <a:ext uri="{FF2B5EF4-FFF2-40B4-BE49-F238E27FC236}">
                <a16:creationId xmlns:a16="http://schemas.microsoft.com/office/drawing/2014/main" id="{8A6AEFDF-3007-0E4A-AB97-C30AB713D1DF}"/>
              </a:ext>
            </a:extLst>
          </p:cNvPr>
          <p:cNvSpPr/>
          <p:nvPr/>
        </p:nvSpPr>
        <p:spPr>
          <a:xfrm rot="5400000">
            <a:off x="5616490" y="-484194"/>
            <a:ext cx="953726" cy="9785680"/>
          </a:xfrm>
          <a:prstGeom prst="leftBrace">
            <a:avLst>
              <a:gd name="adj1" fmla="val 8333"/>
              <a:gd name="adj2" fmla="val 56420"/>
            </a:avLst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971D0D9-0DE8-5C44-A062-71E4F19C574F}"/>
              </a:ext>
            </a:extLst>
          </p:cNvPr>
          <p:cNvCxnSpPr/>
          <p:nvPr/>
        </p:nvCxnSpPr>
        <p:spPr>
          <a:xfrm>
            <a:off x="5460274" y="4676503"/>
            <a:ext cx="0" cy="173300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Pfeil: Fünfeck 12">
            <a:extLst>
              <a:ext uri="{FF2B5EF4-FFF2-40B4-BE49-F238E27FC236}">
                <a16:creationId xmlns:a16="http://schemas.microsoft.com/office/drawing/2014/main" id="{62EF3E16-AB44-5D47-B267-9DEA2490DB02}"/>
              </a:ext>
            </a:extLst>
          </p:cNvPr>
          <p:cNvSpPr/>
          <p:nvPr/>
        </p:nvSpPr>
        <p:spPr>
          <a:xfrm>
            <a:off x="530458" y="3067708"/>
            <a:ext cx="1966652" cy="706967"/>
          </a:xfrm>
          <a:prstGeom prst="homePlate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Depoteröffnung</a:t>
            </a:r>
          </a:p>
        </p:txBody>
      </p:sp>
      <p:sp>
        <p:nvSpPr>
          <p:cNvPr id="11" name="Pfeil: Chevron 15">
            <a:extLst>
              <a:ext uri="{FF2B5EF4-FFF2-40B4-BE49-F238E27FC236}">
                <a16:creationId xmlns:a16="http://schemas.microsoft.com/office/drawing/2014/main" id="{5DFC8A22-267D-5547-852B-414E60644996}"/>
              </a:ext>
            </a:extLst>
          </p:cNvPr>
          <p:cNvSpPr/>
          <p:nvPr/>
        </p:nvSpPr>
        <p:spPr>
          <a:xfrm>
            <a:off x="4229418" y="3067709"/>
            <a:ext cx="2751912" cy="719257"/>
          </a:xfrm>
          <a:prstGeom prst="chevron">
            <a:avLst/>
          </a:pr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Order</a:t>
            </a:r>
          </a:p>
        </p:txBody>
      </p:sp>
      <p:sp>
        <p:nvSpPr>
          <p:cNvPr id="13" name="Pfeil: Chevron 17">
            <a:extLst>
              <a:ext uri="{FF2B5EF4-FFF2-40B4-BE49-F238E27FC236}">
                <a16:creationId xmlns:a16="http://schemas.microsoft.com/office/drawing/2014/main" id="{D93F05AB-9652-1346-9DDB-FE31F89FA243}"/>
              </a:ext>
            </a:extLst>
          </p:cNvPr>
          <p:cNvSpPr/>
          <p:nvPr/>
        </p:nvSpPr>
        <p:spPr>
          <a:xfrm>
            <a:off x="6745013" y="3067709"/>
            <a:ext cx="2612573" cy="731547"/>
          </a:xfrm>
          <a:prstGeom prst="chevron">
            <a:avLst/>
          </a:pr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b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Auszahlung</a:t>
            </a:r>
          </a:p>
        </p:txBody>
      </p:sp>
      <p:sp>
        <p:nvSpPr>
          <p:cNvPr id="14" name="Pfeil: Chevron 18">
            <a:extLst>
              <a:ext uri="{FF2B5EF4-FFF2-40B4-BE49-F238E27FC236}">
                <a16:creationId xmlns:a16="http://schemas.microsoft.com/office/drawing/2014/main" id="{79E63583-0E3D-AF48-A3A3-EF6739B5C7F6}"/>
              </a:ext>
            </a:extLst>
          </p:cNvPr>
          <p:cNvSpPr/>
          <p:nvPr/>
        </p:nvSpPr>
        <p:spPr>
          <a:xfrm>
            <a:off x="9144816" y="3079998"/>
            <a:ext cx="2511431" cy="706967"/>
          </a:xfrm>
          <a:prstGeom prst="chevron">
            <a:avLst/>
          </a:pr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b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Kundenservice</a:t>
            </a:r>
            <a:endParaRPr kumimoji="0" lang="de-DE" sz="1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Pfeil: Chevron 17">
            <a:extLst>
              <a:ext uri="{FF2B5EF4-FFF2-40B4-BE49-F238E27FC236}">
                <a16:creationId xmlns:a16="http://schemas.microsoft.com/office/drawing/2014/main" id="{D18A5C4E-9560-D54D-BCE9-0593A917BBFC}"/>
              </a:ext>
            </a:extLst>
          </p:cNvPr>
          <p:cNvSpPr/>
          <p:nvPr/>
        </p:nvSpPr>
        <p:spPr>
          <a:xfrm>
            <a:off x="2262765" y="3055419"/>
            <a:ext cx="2207135" cy="731547"/>
          </a:xfrm>
          <a:prstGeom prst="chevron">
            <a:avLst/>
          </a:pr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b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Einzahlung</a:t>
            </a:r>
          </a:p>
        </p:txBody>
      </p:sp>
    </p:spTree>
    <p:extLst>
      <p:ext uri="{BB962C8B-B14F-4D97-AF65-F5344CB8AC3E}">
        <p14:creationId xmlns:p14="http://schemas.microsoft.com/office/powerpoint/2010/main" val="2471954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84D5F88-4872-49B9-8EA3-6715EDEC5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de-DE" b="1" dirty="0">
                <a:solidFill>
                  <a:srgbClr val="FFFFFF"/>
                </a:solidFill>
              </a:rPr>
              <a:t>Geschäftsprozess: Kauf-Order</a:t>
            </a:r>
          </a:p>
        </p:txBody>
      </p:sp>
      <p:pic>
        <p:nvPicPr>
          <p:cNvPr id="9" name="Grafik 3">
            <a:extLst>
              <a:ext uri="{FF2B5EF4-FFF2-40B4-BE49-F238E27FC236}">
                <a16:creationId xmlns:a16="http://schemas.microsoft.com/office/drawing/2014/main" id="{B46F93D8-5EF3-47E6-8218-F93BEEE436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9900" y="1316374"/>
            <a:ext cx="9419770" cy="5438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2931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264F718-7FAC-4056-9FA9-A603EC682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0"/>
            <a:ext cx="1219047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F74639F7-E3C7-4165-A83E-6386A86BA1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6356349" cy="6858000"/>
          </a:xfrm>
          <a:custGeom>
            <a:avLst/>
            <a:gdLst>
              <a:gd name="connsiteX0" fmla="*/ 7539895 w 7539895"/>
              <a:gd name="connsiteY0" fmla="*/ 6858000 h 6858000"/>
              <a:gd name="connsiteX1" fmla="*/ 0 w 7539895"/>
              <a:gd name="connsiteY1" fmla="*/ 6858000 h 6858000"/>
              <a:gd name="connsiteX2" fmla="*/ 0 w 7539895"/>
              <a:gd name="connsiteY2" fmla="*/ 0 h 6858000"/>
              <a:gd name="connsiteX3" fmla="*/ 4363741 w 753989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39895" h="6858000">
                <a:moveTo>
                  <a:pt x="753989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4363741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B3AF0F1-707A-463E-B5EE-33C63A40CF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5979591" cy="6858000"/>
          </a:xfrm>
          <a:custGeom>
            <a:avLst/>
            <a:gdLst>
              <a:gd name="connsiteX0" fmla="*/ 7092985 w 7092985"/>
              <a:gd name="connsiteY0" fmla="*/ 6858000 h 6858000"/>
              <a:gd name="connsiteX1" fmla="*/ 0 w 7092985"/>
              <a:gd name="connsiteY1" fmla="*/ 6858000 h 6858000"/>
              <a:gd name="connsiteX2" fmla="*/ 0 w 7092985"/>
              <a:gd name="connsiteY2" fmla="*/ 0 h 6858000"/>
              <a:gd name="connsiteX3" fmla="*/ 3916831 w 709298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92985" h="6858000">
                <a:moveTo>
                  <a:pt x="709298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3916831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46DB9D9-7D4B-4C65-960C-FE115C3FE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704850"/>
            <a:ext cx="3785616" cy="2978150"/>
          </a:xfrm>
        </p:spPr>
        <p:txBody>
          <a:bodyPr anchor="b">
            <a:normAutofit/>
          </a:bodyPr>
          <a:lstStyle/>
          <a:p>
            <a:r>
              <a:rPr lang="de-DE" b="1" dirty="0"/>
              <a:t>Prototyp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4579210-43BC-4047-AD84-02F3FD2928BC}"/>
              </a:ext>
            </a:extLst>
          </p:cNvPr>
          <p:cNvSpPr/>
          <p:nvPr/>
        </p:nvSpPr>
        <p:spPr>
          <a:xfrm>
            <a:off x="7679094" y="774441"/>
            <a:ext cx="2696547" cy="5738326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Grafik 8">
            <a:extLst>
              <a:ext uri="{FF2B5EF4-FFF2-40B4-BE49-F238E27FC236}">
                <a16:creationId xmlns:a16="http://schemas.microsoft.com/office/drawing/2014/main" id="{EAC1983E-1942-478B-860B-A9FE0D45D0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9980" y="606491"/>
            <a:ext cx="3913908" cy="6602122"/>
          </a:xfrm>
          <a:prstGeom prst="rect">
            <a:avLst/>
          </a:prstGeom>
        </p:spPr>
      </p:pic>
      <p:pic>
        <p:nvPicPr>
          <p:cNvPr id="9" name="Grafik 8" descr="Ein Bild, das Text, iPod, Vektorgrafiken enthält.&#10;&#10;Beschreibung automatisch generiert.">
            <a:extLst>
              <a:ext uri="{FF2B5EF4-FFF2-40B4-BE49-F238E27FC236}">
                <a16:creationId xmlns:a16="http://schemas.microsoft.com/office/drawing/2014/main" id="{A5767A76-B675-4776-838C-A5354D40B550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9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1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3262" y="2389499"/>
            <a:ext cx="2508209" cy="2508209"/>
          </a:xfrm>
          <a:prstGeom prst="rect">
            <a:avLst/>
          </a:prstGeom>
          <a:effectLst>
            <a:outerShdw blurRad="317500" dist="50800" dir="5400000" algn="ctr" rotWithShape="0">
              <a:srgbClr val="000000">
                <a:alpha val="82000"/>
              </a:srgbClr>
            </a:outerShdw>
            <a:softEdge rad="342900"/>
          </a:effectLst>
        </p:spPr>
      </p:pic>
    </p:spTree>
    <p:extLst>
      <p:ext uri="{BB962C8B-B14F-4D97-AF65-F5344CB8AC3E}">
        <p14:creationId xmlns:p14="http://schemas.microsoft.com/office/powerpoint/2010/main" val="13576262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Titel 1">
            <a:extLst>
              <a:ext uri="{FF2B5EF4-FFF2-40B4-BE49-F238E27FC236}">
                <a16:creationId xmlns:a16="http://schemas.microsoft.com/office/drawing/2014/main" id="{B00FB73D-E93D-F944-9622-9E523E8681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/>
          <a:p>
            <a:r>
              <a:rPr lang="de-DE" b="1" dirty="0">
                <a:solidFill>
                  <a:srgbClr val="FFFFFF"/>
                </a:solidFill>
              </a:rPr>
              <a:t>Anforderungen</a:t>
            </a:r>
          </a:p>
        </p:txBody>
      </p: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58E6640C-5317-B648-9DC6-707BB083AB3D}"/>
              </a:ext>
            </a:extLst>
          </p:cNvPr>
          <p:cNvSpPr txBox="1">
            <a:spLocks/>
          </p:cNvSpPr>
          <p:nvPr/>
        </p:nvSpPr>
        <p:spPr>
          <a:xfrm>
            <a:off x="405246" y="1690688"/>
            <a:ext cx="3767046" cy="8239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Must have</a:t>
            </a: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Inhaltsplatzhalter 2">
            <a:extLst>
              <a:ext uri="{FF2B5EF4-FFF2-40B4-BE49-F238E27FC236}">
                <a16:creationId xmlns:a16="http://schemas.microsoft.com/office/drawing/2014/main" id="{ABAEF7EE-D7C9-6445-B9E8-8CCD6EE8F8C8}"/>
              </a:ext>
            </a:extLst>
          </p:cNvPr>
          <p:cNvSpPr txBox="1">
            <a:spLocks/>
          </p:cNvSpPr>
          <p:nvPr/>
        </p:nvSpPr>
        <p:spPr>
          <a:xfrm>
            <a:off x="405246" y="2514600"/>
            <a:ext cx="3767046" cy="3684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de-DE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lt"/>
                <a:cs typeface="Calibri" panose="020F0502020204030204"/>
              </a:rPr>
              <a:t>Charts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de-DE" sz="20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lt"/>
                <a:cs typeface="Calibri" panose="020F0502020204030204"/>
              </a:rPr>
              <a:t>Tradingmöglichkeiten</a:t>
            </a:r>
            <a:endParaRPr kumimoji="0" lang="de-DE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lt"/>
              <a:cs typeface="Calibri" panose="020F0502020204030204"/>
            </a:endParaRPr>
          </a:p>
          <a:p>
            <a:pPr marL="914400" marR="0" lvl="1" indent="-4572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de-DE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lt"/>
                <a:cs typeface="Calibri" panose="020F0502020204030204"/>
              </a:rPr>
              <a:t>Versch. Ordertypen</a:t>
            </a:r>
          </a:p>
          <a:p>
            <a:pPr marL="914400" marR="0" lvl="1" indent="-4572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de-DE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lt"/>
                <a:cs typeface="Calibri" panose="020F0502020204030204"/>
              </a:rPr>
              <a:t>Nur verfügbare Aktien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lt"/>
              <a:cs typeface="Calibri" panose="020F0502020204030204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de-DE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lt"/>
                <a:cs typeface="Calibri" panose="020F0502020204030204"/>
              </a:rPr>
              <a:t>Kundenplattform 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lt"/>
              <a:cs typeface="Calibri" panose="020F0502020204030204"/>
            </a:endParaRPr>
          </a:p>
          <a:p>
            <a:pPr marL="914400" marR="0" lvl="1" indent="-4572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de-DE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lt"/>
                <a:cs typeface="Calibri" panose="020F0502020204030204"/>
              </a:rPr>
              <a:t>Verrechnungskonto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lt"/>
              <a:cs typeface="Calibri" panose="020F0502020204030204"/>
            </a:endParaRPr>
          </a:p>
          <a:p>
            <a:pPr marL="914400" marR="0" lvl="1" indent="-4572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de-DE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lt"/>
                <a:cs typeface="Calibri" panose="020F0502020204030204"/>
              </a:rPr>
              <a:t>Depotstand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de-DE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lt"/>
                <a:cs typeface="Calibri" panose="020F0502020204030204"/>
              </a:rPr>
              <a:t>Rechnungsstellung an Kunden</a:t>
            </a:r>
            <a:endParaRPr kumimoji="0" lang="de-DE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A95B09BA-DAC9-B742-9FBC-3D134E78D8DA}"/>
              </a:ext>
            </a:extLst>
          </p:cNvPr>
          <p:cNvSpPr txBox="1">
            <a:spLocks/>
          </p:cNvSpPr>
          <p:nvPr/>
        </p:nvSpPr>
        <p:spPr>
          <a:xfrm>
            <a:off x="4305891" y="1690688"/>
            <a:ext cx="3767046" cy="82391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Nice to have</a:t>
            </a: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Content Placeholder 5">
            <a:extLst>
              <a:ext uri="{FF2B5EF4-FFF2-40B4-BE49-F238E27FC236}">
                <a16:creationId xmlns:a16="http://schemas.microsoft.com/office/drawing/2014/main" id="{3760942A-1706-C44F-90A6-9EF75B93F476}"/>
              </a:ext>
            </a:extLst>
          </p:cNvPr>
          <p:cNvSpPr txBox="1">
            <a:spLocks/>
          </p:cNvSpPr>
          <p:nvPr/>
        </p:nvSpPr>
        <p:spPr>
          <a:xfrm>
            <a:off x="4305890" y="2514600"/>
            <a:ext cx="3767046" cy="3684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lt"/>
                <a:cs typeface="Calibri" panose="020F0502020204030204"/>
              </a:rPr>
              <a:t>Auswertungen in Statistiken </a:t>
            </a:r>
            <a:r>
              <a:rPr kumimoji="0" lang="de-DE" sz="20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lt"/>
                <a:cs typeface="Calibri" panose="020F0502020204030204"/>
              </a:rPr>
              <a:t>für</a:t>
            </a:r>
            <a:r>
              <a:rPr kumimoji="0" lang="de-DE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lt"/>
                <a:cs typeface="Calibri" panose="020F0502020204030204"/>
              </a:rPr>
              <a:t> Kunden </a:t>
            </a: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lt"/>
                <a:cs typeface="Calibri" panose="020F0502020204030204"/>
              </a:rPr>
              <a:t>Möglichkeit </a:t>
            </a:r>
            <a:r>
              <a:rPr kumimoji="0" lang="de-DE" sz="20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lt"/>
                <a:cs typeface="Calibri" panose="020F0502020204030204"/>
              </a:rPr>
              <a:t>für</a:t>
            </a:r>
            <a:r>
              <a:rPr kumimoji="0" lang="de-DE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lt"/>
                <a:cs typeface="Calibri" panose="020F0502020204030204"/>
              </a:rPr>
              <a:t> Sparpläne</a:t>
            </a:r>
            <a:endParaRPr kumimoji="0" lang="de-DE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Calibri"/>
            </a:endParaRPr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6A0DA4D1-7F25-9B42-B5B0-DE8669F8C192}"/>
              </a:ext>
            </a:extLst>
          </p:cNvPr>
          <p:cNvSpPr txBox="1">
            <a:spLocks/>
          </p:cNvSpPr>
          <p:nvPr/>
        </p:nvSpPr>
        <p:spPr>
          <a:xfrm>
            <a:off x="8206536" y="1702390"/>
            <a:ext cx="3767046" cy="82391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Non-functional</a:t>
            </a: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Content Placeholder 5">
            <a:extLst>
              <a:ext uri="{FF2B5EF4-FFF2-40B4-BE49-F238E27FC236}">
                <a16:creationId xmlns:a16="http://schemas.microsoft.com/office/drawing/2014/main" id="{9E318ABC-F567-E749-A553-75C50D442428}"/>
              </a:ext>
            </a:extLst>
          </p:cNvPr>
          <p:cNvSpPr txBox="1">
            <a:spLocks/>
          </p:cNvSpPr>
          <p:nvPr/>
        </p:nvSpPr>
        <p:spPr>
          <a:xfrm>
            <a:off x="8206535" y="2526302"/>
            <a:ext cx="3767046" cy="3684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lt"/>
                <a:cs typeface="Calibri" panose="020F0502020204030204"/>
              </a:rPr>
              <a:t>Light-/</a:t>
            </a:r>
            <a:r>
              <a:rPr kumimoji="0" lang="de-DE" sz="20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lt"/>
                <a:cs typeface="Calibri" panose="020F0502020204030204"/>
              </a:rPr>
              <a:t>Darkmode</a:t>
            </a: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lt"/>
                <a:cs typeface="Calibri" panose="020F0502020204030204"/>
              </a:rPr>
              <a:t>Mehrsprachigkeit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lt"/>
                <a:cs typeface="Calibri" panose="020F0502020204030204"/>
              </a:rPr>
              <a:t>Progressiv Web App</a:t>
            </a:r>
            <a:endParaRPr kumimoji="0" lang="de-DE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Calibri"/>
            </a:endParaRPr>
          </a:p>
        </p:txBody>
      </p:sp>
      <p:pic>
        <p:nvPicPr>
          <p:cNvPr id="3" name="Graphic 2" descr="Add with solid fill">
            <a:extLst>
              <a:ext uri="{FF2B5EF4-FFF2-40B4-BE49-F238E27FC236}">
                <a16:creationId xmlns:a16="http://schemas.microsoft.com/office/drawing/2014/main" id="{1A15B974-E924-EB47-A427-03678061A8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19091" y="1658725"/>
            <a:ext cx="536620" cy="536620"/>
          </a:xfrm>
          <a:prstGeom prst="rect">
            <a:avLst/>
          </a:prstGeom>
        </p:spPr>
      </p:pic>
      <p:pic>
        <p:nvPicPr>
          <p:cNvPr id="5" name="Graphic 4" descr="Exclamation mark with solid fill">
            <a:extLst>
              <a:ext uri="{FF2B5EF4-FFF2-40B4-BE49-F238E27FC236}">
                <a16:creationId xmlns:a16="http://schemas.microsoft.com/office/drawing/2014/main" id="{7F04FD99-3D12-1E4F-AB9B-ED382B9DC5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288769" y="1629238"/>
            <a:ext cx="536620" cy="536620"/>
          </a:xfrm>
          <a:prstGeom prst="rect">
            <a:avLst/>
          </a:prstGeom>
        </p:spPr>
      </p:pic>
      <p:pic>
        <p:nvPicPr>
          <p:cNvPr id="11" name="Graphic 10" descr="Palette with solid fill">
            <a:extLst>
              <a:ext uri="{FF2B5EF4-FFF2-40B4-BE49-F238E27FC236}">
                <a16:creationId xmlns:a16="http://schemas.microsoft.com/office/drawing/2014/main" id="{C5016863-9011-3741-B8E8-05E8B351AEB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659667" y="1658725"/>
            <a:ext cx="536620" cy="536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5387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7" name="Inhaltsplatzhalter 2">
            <a:extLst>
              <a:ext uri="{FF2B5EF4-FFF2-40B4-BE49-F238E27FC236}">
                <a16:creationId xmlns:a16="http://schemas.microsoft.com/office/drawing/2014/main" id="{E7462174-374D-5B46-B221-5439A074A2C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61461999"/>
              </p:ext>
            </p:extLst>
          </p:nvPr>
        </p:nvGraphicFramePr>
        <p:xfrm>
          <a:off x="5280025" y="642938"/>
          <a:ext cx="6269038" cy="5572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3" name="Titel 1">
            <a:extLst>
              <a:ext uri="{FF2B5EF4-FFF2-40B4-BE49-F238E27FC236}">
                <a16:creationId xmlns:a16="http://schemas.microsoft.com/office/drawing/2014/main" id="{C1D66CEF-27C3-1A4F-BA8E-C2C2287338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276" y="712269"/>
            <a:ext cx="3635969" cy="5502264"/>
          </a:xfrm>
        </p:spPr>
        <p:txBody>
          <a:bodyPr>
            <a:normAutofit/>
          </a:bodyPr>
          <a:lstStyle/>
          <a:p>
            <a:pPr algn="ctr"/>
            <a:r>
              <a:rPr lang="de-DE" b="1" dirty="0">
                <a:ea typeface="+mj-lt"/>
                <a:cs typeface="+mj-lt"/>
              </a:rPr>
              <a:t>Konsumierte Schnittstellen</a:t>
            </a:r>
            <a:br>
              <a:rPr lang="de-DE" b="1" dirty="0">
                <a:ea typeface="+mj-lt"/>
                <a:cs typeface="+mj-lt"/>
              </a:rPr>
            </a:br>
            <a:r>
              <a:rPr lang="de-DE" b="1" dirty="0">
                <a:cs typeface="Calibri Light"/>
              </a:rPr>
              <a:t>(von der Börse)</a:t>
            </a:r>
            <a:endParaRPr lang="en-US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438BC45-E209-9F4D-8EA9-C26897C6F0A2}"/>
              </a:ext>
            </a:extLst>
          </p:cNvPr>
          <p:cNvCxnSpPr/>
          <p:nvPr/>
        </p:nvCxnSpPr>
        <p:spPr>
          <a:xfrm>
            <a:off x="677334" y="2197100"/>
            <a:ext cx="0" cy="2463800"/>
          </a:xfrm>
          <a:prstGeom prst="line">
            <a:avLst/>
          </a:prstGeom>
          <a:ln w="28575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92477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899ACB67-0B55-A841-9DDE-30B42BBC5C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098" y="1396289"/>
            <a:ext cx="4624342" cy="1325563"/>
          </a:xfrm>
        </p:spPr>
        <p:txBody>
          <a:bodyPr>
            <a:normAutofit/>
          </a:bodyPr>
          <a:lstStyle/>
          <a:p>
            <a:r>
              <a:rPr lang="de-DE" b="1" dirty="0">
                <a:cs typeface="Calibri Light"/>
              </a:rPr>
              <a:t>Technologien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1E715C2-8425-9D4C-9FCB-F9D619D1C2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5495" y="197110"/>
            <a:ext cx="2020824" cy="202082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reeform: Shape 33">
            <a:extLst>
              <a:ext uri="{FF2B5EF4-FFF2-40B4-BE49-F238E27FC236}">
                <a16:creationId xmlns:a16="http://schemas.microsoft.com/office/drawing/2014/main" id="{9549DC92-FFDD-6B40-BA5F-F68CD970DE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0087" y="361702"/>
            <a:ext cx="1691640" cy="1691640"/>
          </a:xfrm>
          <a:custGeom>
            <a:avLst/>
            <a:gdLst>
              <a:gd name="connsiteX0" fmla="*/ 845820 w 1691640"/>
              <a:gd name="connsiteY0" fmla="*/ 0 h 1691640"/>
              <a:gd name="connsiteX1" fmla="*/ 1691640 w 1691640"/>
              <a:gd name="connsiteY1" fmla="*/ 845820 h 1691640"/>
              <a:gd name="connsiteX2" fmla="*/ 845820 w 1691640"/>
              <a:gd name="connsiteY2" fmla="*/ 1691640 h 1691640"/>
              <a:gd name="connsiteX3" fmla="*/ 0 w 1691640"/>
              <a:gd name="connsiteY3" fmla="*/ 845820 h 1691640"/>
              <a:gd name="connsiteX4" fmla="*/ 845820 w 1691640"/>
              <a:gd name="connsiteY4" fmla="*/ 0 h 1691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91640" h="1691640">
                <a:moveTo>
                  <a:pt x="845820" y="0"/>
                </a:moveTo>
                <a:cubicBezTo>
                  <a:pt x="1312954" y="0"/>
                  <a:pt x="1691640" y="378686"/>
                  <a:pt x="1691640" y="845820"/>
                </a:cubicBezTo>
                <a:cubicBezTo>
                  <a:pt x="1691640" y="1312954"/>
                  <a:pt x="1312954" y="1691640"/>
                  <a:pt x="845820" y="1691640"/>
                </a:cubicBezTo>
                <a:cubicBezTo>
                  <a:pt x="378687" y="1691640"/>
                  <a:pt x="0" y="1312954"/>
                  <a:pt x="0" y="845820"/>
                </a:cubicBezTo>
                <a:cubicBezTo>
                  <a:pt x="0" y="378686"/>
                  <a:pt x="378687" y="0"/>
                  <a:pt x="845820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Picture 5" descr="Icon&#10;&#10;Description automatically generated">
            <a:extLst>
              <a:ext uri="{FF2B5EF4-FFF2-40B4-BE49-F238E27FC236}">
                <a16:creationId xmlns:a16="http://schemas.microsoft.com/office/drawing/2014/main" id="{78F36E22-09B1-5241-B6BC-B6629D010E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5728" y="659177"/>
            <a:ext cx="1100358" cy="1096690"/>
          </a:xfrm>
          <a:prstGeom prst="rect">
            <a:avLst/>
          </a:prstGeom>
        </p:spPr>
      </p:pic>
      <p:sp>
        <p:nvSpPr>
          <p:cNvPr id="18" name="Inhaltsplatzhalter 2">
            <a:extLst>
              <a:ext uri="{FF2B5EF4-FFF2-40B4-BE49-F238E27FC236}">
                <a16:creationId xmlns:a16="http://schemas.microsoft.com/office/drawing/2014/main" id="{5559C0F9-9D03-4E41-B2EB-505316FCFE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5543" y="2871982"/>
            <a:ext cx="5214529" cy="318168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FontTx/>
              <a:buNone/>
            </a:pPr>
            <a:r>
              <a:rPr lang="de-DE" sz="1800" b="1">
                <a:cs typeface="Calibri"/>
              </a:rPr>
              <a:t>Frontend</a:t>
            </a:r>
          </a:p>
          <a:p>
            <a:r>
              <a:rPr lang="de-DE" sz="1800" err="1">
                <a:cs typeface="Calibri"/>
              </a:rPr>
              <a:t>Vue.js</a:t>
            </a:r>
            <a:endParaRPr lang="de-DE" sz="1800">
              <a:cs typeface="Calibri"/>
            </a:endParaRPr>
          </a:p>
          <a:p>
            <a:r>
              <a:rPr lang="de-DE" sz="1800">
                <a:cs typeface="Calibri"/>
              </a:rPr>
              <a:t>Quasar CLI</a:t>
            </a:r>
          </a:p>
          <a:p>
            <a:pPr marL="0" indent="0">
              <a:buNone/>
            </a:pPr>
            <a:endParaRPr lang="de-DE" sz="1800">
              <a:cs typeface="Calibri"/>
            </a:endParaRPr>
          </a:p>
          <a:p>
            <a:pPr marL="0" indent="0">
              <a:buNone/>
            </a:pPr>
            <a:r>
              <a:rPr lang="de-DE" sz="1800" b="1">
                <a:cs typeface="Calibri"/>
              </a:rPr>
              <a:t>Backend</a:t>
            </a:r>
          </a:p>
          <a:p>
            <a:r>
              <a:rPr lang="de-DE" sz="1800" err="1">
                <a:cs typeface="Calibri"/>
              </a:rPr>
              <a:t>Nest.js</a:t>
            </a:r>
            <a:endParaRPr lang="de-DE" sz="1800">
              <a:cs typeface="Calibri"/>
            </a:endParaRPr>
          </a:p>
          <a:p>
            <a:pPr lvl="1"/>
            <a:r>
              <a:rPr lang="de-DE" sz="1800" err="1">
                <a:cs typeface="Calibri"/>
              </a:rPr>
              <a:t>Swagger</a:t>
            </a:r>
            <a:r>
              <a:rPr lang="de-DE" sz="1800">
                <a:cs typeface="Calibri"/>
              </a:rPr>
              <a:t> zur Dokumentation der Schnittstellen</a:t>
            </a:r>
          </a:p>
          <a:p>
            <a:r>
              <a:rPr lang="de-DE" sz="1800" err="1">
                <a:cs typeface="Calibri"/>
              </a:rPr>
              <a:t>MariaDB</a:t>
            </a:r>
            <a:endParaRPr lang="de-DE" sz="1800">
              <a:cs typeface="Calibri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DC7C98CC-319C-CE4A-99E1-3254C33404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73660" y="2557569"/>
            <a:ext cx="3072384" cy="307238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Freeform: Shape 37">
            <a:extLst>
              <a:ext uri="{FF2B5EF4-FFF2-40B4-BE49-F238E27FC236}">
                <a16:creationId xmlns:a16="http://schemas.microsoft.com/office/drawing/2014/main" id="{529CAF75-E1C2-B044-B9E6-3D40946E4C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4932" y="1"/>
            <a:ext cx="4077068" cy="3445261"/>
          </a:xfrm>
          <a:custGeom>
            <a:avLst/>
            <a:gdLst>
              <a:gd name="connsiteX0" fmla="*/ 250035 w 4077068"/>
              <a:gd name="connsiteY0" fmla="*/ 0 h 3445261"/>
              <a:gd name="connsiteX1" fmla="*/ 4077068 w 4077068"/>
              <a:gd name="connsiteY1" fmla="*/ 0 h 3445261"/>
              <a:gd name="connsiteX2" fmla="*/ 4077068 w 4077068"/>
              <a:gd name="connsiteY2" fmla="*/ 2743040 h 3445261"/>
              <a:gd name="connsiteX3" fmla="*/ 4074154 w 4077068"/>
              <a:gd name="connsiteY3" fmla="*/ 2746247 h 3445261"/>
              <a:gd name="connsiteX4" fmla="*/ 2386584 w 4077068"/>
              <a:gd name="connsiteY4" fmla="*/ 3445261 h 3445261"/>
              <a:gd name="connsiteX5" fmla="*/ 0 w 4077068"/>
              <a:gd name="connsiteY5" fmla="*/ 1058677 h 3445261"/>
              <a:gd name="connsiteX6" fmla="*/ 187550 w 4077068"/>
              <a:gd name="connsiteY6" fmla="*/ 129711 h 3445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7068" h="3445261">
                <a:moveTo>
                  <a:pt x="250035" y="0"/>
                </a:moveTo>
                <a:lnTo>
                  <a:pt x="4077068" y="0"/>
                </a:lnTo>
                <a:lnTo>
                  <a:pt x="4077068" y="2743040"/>
                </a:lnTo>
                <a:lnTo>
                  <a:pt x="4074154" y="2746247"/>
                </a:lnTo>
                <a:cubicBezTo>
                  <a:pt x="3642267" y="3178134"/>
                  <a:pt x="3045621" y="3445261"/>
                  <a:pt x="2386584" y="3445261"/>
                </a:cubicBezTo>
                <a:cubicBezTo>
                  <a:pt x="1068510" y="3445261"/>
                  <a:pt x="0" y="2376751"/>
                  <a:pt x="0" y="1058677"/>
                </a:cubicBezTo>
                <a:cubicBezTo>
                  <a:pt x="0" y="729159"/>
                  <a:pt x="66782" y="415238"/>
                  <a:pt x="187550" y="129711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Freeform: Shape 39">
            <a:extLst>
              <a:ext uri="{FF2B5EF4-FFF2-40B4-BE49-F238E27FC236}">
                <a16:creationId xmlns:a16="http://schemas.microsoft.com/office/drawing/2014/main" id="{3547462A-F25B-7E4D-9E90-05DAC898B1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38252" y="2722161"/>
            <a:ext cx="2743200" cy="2743200"/>
          </a:xfrm>
          <a:custGeom>
            <a:avLst/>
            <a:gdLst>
              <a:gd name="connsiteX0" fmla="*/ 1371600 w 2743200"/>
              <a:gd name="connsiteY0" fmla="*/ 0 h 2743200"/>
              <a:gd name="connsiteX1" fmla="*/ 2743200 w 2743200"/>
              <a:gd name="connsiteY1" fmla="*/ 1371600 h 2743200"/>
              <a:gd name="connsiteX2" fmla="*/ 1371600 w 2743200"/>
              <a:gd name="connsiteY2" fmla="*/ 2743200 h 2743200"/>
              <a:gd name="connsiteX3" fmla="*/ 0 w 2743200"/>
              <a:gd name="connsiteY3" fmla="*/ 1371600 h 2743200"/>
              <a:gd name="connsiteX4" fmla="*/ 1371600 w 2743200"/>
              <a:gd name="connsiteY4" fmla="*/ 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43200" h="2743200">
                <a:moveTo>
                  <a:pt x="1371600" y="0"/>
                </a:moveTo>
                <a:cubicBezTo>
                  <a:pt x="2129114" y="0"/>
                  <a:pt x="2743200" y="614087"/>
                  <a:pt x="2743200" y="1371600"/>
                </a:cubicBezTo>
                <a:cubicBezTo>
                  <a:pt x="2743200" y="2129114"/>
                  <a:pt x="2129114" y="2743200"/>
                  <a:pt x="1371600" y="2743200"/>
                </a:cubicBezTo>
                <a:cubicBezTo>
                  <a:pt x="614087" y="2743200"/>
                  <a:pt x="0" y="2129114"/>
                  <a:pt x="0" y="1371600"/>
                </a:cubicBezTo>
                <a:cubicBezTo>
                  <a:pt x="0" y="614087"/>
                  <a:pt x="614087" y="0"/>
                  <a:pt x="1371600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Freeform: Shape 41">
            <a:extLst>
              <a:ext uri="{FF2B5EF4-FFF2-40B4-BE49-F238E27FC236}">
                <a16:creationId xmlns:a16="http://schemas.microsoft.com/office/drawing/2014/main" id="{B218570B-32E0-6741-8C6A-1A9CB5336F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78624" y="3"/>
            <a:ext cx="3913376" cy="3281569"/>
          </a:xfrm>
          <a:custGeom>
            <a:avLst/>
            <a:gdLst>
              <a:gd name="connsiteX0" fmla="*/ 267865 w 3913376"/>
              <a:gd name="connsiteY0" fmla="*/ 0 h 3281569"/>
              <a:gd name="connsiteX1" fmla="*/ 3913376 w 3913376"/>
              <a:gd name="connsiteY1" fmla="*/ 0 h 3281569"/>
              <a:gd name="connsiteX2" fmla="*/ 3913376 w 3913376"/>
              <a:gd name="connsiteY2" fmla="*/ 2499938 h 3281569"/>
              <a:gd name="connsiteX3" fmla="*/ 3794714 w 3913376"/>
              <a:gd name="connsiteY3" fmla="*/ 2630499 h 3281569"/>
              <a:gd name="connsiteX4" fmla="*/ 2222892 w 3913376"/>
              <a:gd name="connsiteY4" fmla="*/ 3281569 h 3281569"/>
              <a:gd name="connsiteX5" fmla="*/ 0 w 3913376"/>
              <a:gd name="connsiteY5" fmla="*/ 1058677 h 3281569"/>
              <a:gd name="connsiteX6" fmla="*/ 174686 w 3913376"/>
              <a:gd name="connsiteY6" fmla="*/ 193427 h 3281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13376" h="3281569">
                <a:moveTo>
                  <a:pt x="267865" y="0"/>
                </a:moveTo>
                <a:lnTo>
                  <a:pt x="3913376" y="0"/>
                </a:lnTo>
                <a:lnTo>
                  <a:pt x="3913376" y="2499938"/>
                </a:lnTo>
                <a:lnTo>
                  <a:pt x="3794714" y="2630499"/>
                </a:lnTo>
                <a:cubicBezTo>
                  <a:pt x="3392450" y="3032763"/>
                  <a:pt x="2836727" y="3281569"/>
                  <a:pt x="2222892" y="3281569"/>
                </a:cubicBezTo>
                <a:cubicBezTo>
                  <a:pt x="995223" y="3281569"/>
                  <a:pt x="0" y="2286346"/>
                  <a:pt x="0" y="1058677"/>
                </a:cubicBezTo>
                <a:cubicBezTo>
                  <a:pt x="0" y="751760"/>
                  <a:pt x="62202" y="459370"/>
                  <a:pt x="174686" y="19342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3" name="Picture 4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B8F62A23-E968-7A42-8FD8-967AA4E82C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41015" y="218324"/>
            <a:ext cx="2730354" cy="2365649"/>
          </a:xfrm>
          <a:prstGeom prst="rect">
            <a:avLst/>
          </a:prstGeom>
        </p:spPr>
      </p:pic>
      <p:pic>
        <p:nvPicPr>
          <p:cNvPr id="24" name="Picture 23" descr="Icon&#10;&#10;Description automatically generated">
            <a:extLst>
              <a:ext uri="{FF2B5EF4-FFF2-40B4-BE49-F238E27FC236}">
                <a16:creationId xmlns:a16="http://schemas.microsoft.com/office/drawing/2014/main" id="{ED695D56-D4AD-8D41-8626-388F8CFB11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5043" y="3198952"/>
            <a:ext cx="1789619" cy="1789619"/>
          </a:xfrm>
          <a:prstGeom prst="rect">
            <a:avLst/>
          </a:prstGeom>
        </p:spPr>
      </p:pic>
      <p:sp>
        <p:nvSpPr>
          <p:cNvPr id="25" name="Freeform: Shape 43">
            <a:extLst>
              <a:ext uri="{FF2B5EF4-FFF2-40B4-BE49-F238E27FC236}">
                <a16:creationId xmlns:a16="http://schemas.microsoft.com/office/drawing/2014/main" id="{3ECAD7CD-A41F-3643-BFAF-A597547643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48370" y="3966828"/>
            <a:ext cx="3339958" cy="2891173"/>
          </a:xfrm>
          <a:custGeom>
            <a:avLst/>
            <a:gdLst>
              <a:gd name="connsiteX0" fmla="*/ 2002536 w 3339958"/>
              <a:gd name="connsiteY0" fmla="*/ 0 h 2891173"/>
              <a:gd name="connsiteX1" fmla="*/ 3276335 w 3339958"/>
              <a:gd name="connsiteY1" fmla="*/ 457282 h 2891173"/>
              <a:gd name="connsiteX2" fmla="*/ 3339958 w 3339958"/>
              <a:gd name="connsiteY2" fmla="*/ 515107 h 2891173"/>
              <a:gd name="connsiteX3" fmla="*/ 3339958 w 3339958"/>
              <a:gd name="connsiteY3" fmla="*/ 2891173 h 2891173"/>
              <a:gd name="connsiteX4" fmla="*/ 209954 w 3339958"/>
              <a:gd name="connsiteY4" fmla="*/ 2891173 h 2891173"/>
              <a:gd name="connsiteX5" fmla="*/ 157369 w 3339958"/>
              <a:gd name="connsiteY5" fmla="*/ 2782014 h 2891173"/>
              <a:gd name="connsiteX6" fmla="*/ 0 w 3339958"/>
              <a:gd name="connsiteY6" fmla="*/ 2002536 h 2891173"/>
              <a:gd name="connsiteX7" fmla="*/ 2002536 w 3339958"/>
              <a:gd name="connsiteY7" fmla="*/ 0 h 2891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39958" h="2891173">
                <a:moveTo>
                  <a:pt x="2002536" y="0"/>
                </a:moveTo>
                <a:cubicBezTo>
                  <a:pt x="2486398" y="0"/>
                  <a:pt x="2930179" y="171609"/>
                  <a:pt x="3276335" y="457282"/>
                </a:cubicBezTo>
                <a:lnTo>
                  <a:pt x="3339958" y="515107"/>
                </a:lnTo>
                <a:lnTo>
                  <a:pt x="3339958" y="2891173"/>
                </a:lnTo>
                <a:lnTo>
                  <a:pt x="209954" y="2891173"/>
                </a:lnTo>
                <a:lnTo>
                  <a:pt x="157369" y="2782014"/>
                </a:lnTo>
                <a:cubicBezTo>
                  <a:pt x="56036" y="2542434"/>
                  <a:pt x="0" y="2279029"/>
                  <a:pt x="0" y="2002536"/>
                </a:cubicBezTo>
                <a:cubicBezTo>
                  <a:pt x="0" y="896566"/>
                  <a:pt x="896566" y="0"/>
                  <a:pt x="2002536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Freeform: Shape 45">
            <a:extLst>
              <a:ext uri="{FF2B5EF4-FFF2-40B4-BE49-F238E27FC236}">
                <a16:creationId xmlns:a16="http://schemas.microsoft.com/office/drawing/2014/main" id="{2ED6B8B4-76F1-4F40-A147-8022176F34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09416" y="4131546"/>
            <a:ext cx="3178912" cy="2726454"/>
          </a:xfrm>
          <a:custGeom>
            <a:avLst/>
            <a:gdLst>
              <a:gd name="connsiteX0" fmla="*/ 1837818 w 3178912"/>
              <a:gd name="connsiteY0" fmla="*/ 0 h 2726454"/>
              <a:gd name="connsiteX1" fmla="*/ 3137352 w 3178912"/>
              <a:gd name="connsiteY1" fmla="*/ 538285 h 2726454"/>
              <a:gd name="connsiteX2" fmla="*/ 3178912 w 3178912"/>
              <a:gd name="connsiteY2" fmla="*/ 584013 h 2726454"/>
              <a:gd name="connsiteX3" fmla="*/ 3178912 w 3178912"/>
              <a:gd name="connsiteY3" fmla="*/ 2726454 h 2726454"/>
              <a:gd name="connsiteX4" fmla="*/ 229483 w 3178912"/>
              <a:gd name="connsiteY4" fmla="*/ 2726454 h 2726454"/>
              <a:gd name="connsiteX5" fmla="*/ 221815 w 3178912"/>
              <a:gd name="connsiteY5" fmla="*/ 2713832 h 2726454"/>
              <a:gd name="connsiteX6" fmla="*/ 0 w 3178912"/>
              <a:gd name="connsiteY6" fmla="*/ 1837818 h 2726454"/>
              <a:gd name="connsiteX7" fmla="*/ 1837818 w 3178912"/>
              <a:gd name="connsiteY7" fmla="*/ 0 h 2726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78912" h="2726454">
                <a:moveTo>
                  <a:pt x="1837818" y="0"/>
                </a:moveTo>
                <a:cubicBezTo>
                  <a:pt x="2345318" y="0"/>
                  <a:pt x="2804772" y="205705"/>
                  <a:pt x="3137352" y="538285"/>
                </a:cubicBezTo>
                <a:lnTo>
                  <a:pt x="3178912" y="584013"/>
                </a:lnTo>
                <a:lnTo>
                  <a:pt x="3178912" y="2726454"/>
                </a:lnTo>
                <a:lnTo>
                  <a:pt x="229483" y="2726454"/>
                </a:lnTo>
                <a:lnTo>
                  <a:pt x="221815" y="2713832"/>
                </a:lnTo>
                <a:cubicBezTo>
                  <a:pt x="80353" y="2453425"/>
                  <a:pt x="0" y="2155005"/>
                  <a:pt x="0" y="1837818"/>
                </a:cubicBezTo>
                <a:cubicBezTo>
                  <a:pt x="0" y="822819"/>
                  <a:pt x="822819" y="0"/>
                  <a:pt x="1837818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7" name="Picture 10" descr="Logo&#10;&#10;Description automatically generated">
            <a:extLst>
              <a:ext uri="{FF2B5EF4-FFF2-40B4-BE49-F238E27FC236}">
                <a16:creationId xmlns:a16="http://schemas.microsoft.com/office/drawing/2014/main" id="{964055A5-F36D-F046-BF19-39A6152043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77400" y="4958537"/>
            <a:ext cx="2208230" cy="165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9834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84D5F88-4872-49B9-8EA3-6715EDEC5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de-DE" b="1" dirty="0">
                <a:solidFill>
                  <a:srgbClr val="FFFFFF"/>
                </a:solidFill>
              </a:rPr>
              <a:t>Schnittstellendokumentation</a:t>
            </a:r>
          </a:p>
        </p:txBody>
      </p:sp>
      <p:pic>
        <p:nvPicPr>
          <p:cNvPr id="5" name="Inhaltsplatzhalter 4" descr="Benutzer mit einfarbiger Füllung">
            <a:extLst>
              <a:ext uri="{FF2B5EF4-FFF2-40B4-BE49-F238E27FC236}">
                <a16:creationId xmlns:a16="http://schemas.microsoft.com/office/drawing/2014/main" id="{3EBAC627-9E66-41CA-B0AE-768759A851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20635" y="2108340"/>
            <a:ext cx="1058629" cy="1058629"/>
          </a:xfrm>
        </p:spPr>
      </p:pic>
      <p:pic>
        <p:nvPicPr>
          <p:cNvPr id="7" name="Grafik 6" descr="Besprechung mit einfarbiger Füllung">
            <a:extLst>
              <a:ext uri="{FF2B5EF4-FFF2-40B4-BE49-F238E27FC236}">
                <a16:creationId xmlns:a16="http://schemas.microsoft.com/office/drawing/2014/main" id="{14E8C5F7-217E-4FCD-A971-2A29ABF6DA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48734" y="2063933"/>
            <a:ext cx="1117049" cy="1117049"/>
          </a:xfrm>
          <a:prstGeom prst="rect">
            <a:avLst/>
          </a:prstGeom>
        </p:spPr>
      </p:pic>
      <p:pic>
        <p:nvPicPr>
          <p:cNvPr id="11" name="Grafik 10" descr="Aufwärtstrend mit einfarbiger Füllung">
            <a:extLst>
              <a:ext uri="{FF2B5EF4-FFF2-40B4-BE49-F238E27FC236}">
                <a16:creationId xmlns:a16="http://schemas.microsoft.com/office/drawing/2014/main" id="{C0EAB2BF-BF72-45C4-A5E6-D44B5F4306D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606455" y="2063933"/>
            <a:ext cx="968245" cy="968245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2DC5363B-B2CC-4612-B7CB-930FA816A681}"/>
              </a:ext>
            </a:extLst>
          </p:cNvPr>
          <p:cNvSpPr txBox="1"/>
          <p:nvPr/>
        </p:nvSpPr>
        <p:spPr>
          <a:xfrm>
            <a:off x="5632704" y="2959059"/>
            <a:ext cx="914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b="1" dirty="0"/>
              <a:t>Börse</a:t>
            </a:r>
            <a:endParaRPr lang="de-DE" b="1" dirty="0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05D9A9A6-E487-4CC5-9168-36027017AE53}"/>
              </a:ext>
            </a:extLst>
          </p:cNvPr>
          <p:cNvSpPr txBox="1"/>
          <p:nvPr/>
        </p:nvSpPr>
        <p:spPr>
          <a:xfrm>
            <a:off x="9254326" y="3005578"/>
            <a:ext cx="23741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b="1" dirty="0"/>
              <a:t>Privatkundenbroker</a:t>
            </a:r>
            <a:endParaRPr lang="de-DE" b="1" dirty="0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BC5C52B9-821E-4560-BE28-8389421FD6F4}"/>
              </a:ext>
            </a:extLst>
          </p:cNvPr>
          <p:cNvSpPr txBox="1"/>
          <p:nvPr/>
        </p:nvSpPr>
        <p:spPr>
          <a:xfrm>
            <a:off x="204665" y="2959059"/>
            <a:ext cx="29412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b="1" dirty="0"/>
              <a:t>Geschäftskundenbroker</a:t>
            </a:r>
            <a:endParaRPr lang="de-DE" b="1" dirty="0"/>
          </a:p>
        </p:txBody>
      </p: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B9BF5754-6733-4F1C-BFE3-3B9A33508D5C}"/>
              </a:ext>
            </a:extLst>
          </p:cNvPr>
          <p:cNvCxnSpPr>
            <a:cxnSpLocks/>
          </p:cNvCxnSpPr>
          <p:nvPr/>
        </p:nvCxnSpPr>
        <p:spPr>
          <a:xfrm>
            <a:off x="7278624" y="3205633"/>
            <a:ext cx="1682496" cy="0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A0BAA78F-150E-4749-B04E-04F151FF4571}"/>
              </a:ext>
            </a:extLst>
          </p:cNvPr>
          <p:cNvCxnSpPr>
            <a:cxnSpLocks/>
          </p:cNvCxnSpPr>
          <p:nvPr/>
        </p:nvCxnSpPr>
        <p:spPr>
          <a:xfrm flipH="1">
            <a:off x="3308460" y="3205633"/>
            <a:ext cx="1592724" cy="0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feld 23">
            <a:extLst>
              <a:ext uri="{FF2B5EF4-FFF2-40B4-BE49-F238E27FC236}">
                <a16:creationId xmlns:a16="http://schemas.microsoft.com/office/drawing/2014/main" id="{A7DCD3C7-3727-46D1-B6F0-61FA864838C7}"/>
              </a:ext>
            </a:extLst>
          </p:cNvPr>
          <p:cNvSpPr txBox="1"/>
          <p:nvPr/>
        </p:nvSpPr>
        <p:spPr>
          <a:xfrm>
            <a:off x="3985559" y="3535680"/>
            <a:ext cx="48646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Verfügbare Wertpapiere (inkl. Referenzpreis)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Historischer Preisverlauf der Wertpapiere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Status der Order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Status des Handels (offen/geschlossen)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Rechnungsstellung/Clearing</a:t>
            </a:r>
          </a:p>
        </p:txBody>
      </p: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0947A3C7-8FE5-486B-BED7-240E50726AEB}"/>
              </a:ext>
            </a:extLst>
          </p:cNvPr>
          <p:cNvCxnSpPr>
            <a:cxnSpLocks/>
          </p:cNvCxnSpPr>
          <p:nvPr/>
        </p:nvCxnSpPr>
        <p:spPr>
          <a:xfrm flipV="1">
            <a:off x="3308460" y="2852928"/>
            <a:ext cx="1592724" cy="12192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8F53CC98-BB1B-4DA2-89C5-FC7563C1AC0A}"/>
              </a:ext>
            </a:extLst>
          </p:cNvPr>
          <p:cNvCxnSpPr>
            <a:cxnSpLocks/>
          </p:cNvCxnSpPr>
          <p:nvPr/>
        </p:nvCxnSpPr>
        <p:spPr>
          <a:xfrm flipH="1">
            <a:off x="7229856" y="2865120"/>
            <a:ext cx="1731264" cy="0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feld 28">
            <a:extLst>
              <a:ext uri="{FF2B5EF4-FFF2-40B4-BE49-F238E27FC236}">
                <a16:creationId xmlns:a16="http://schemas.microsoft.com/office/drawing/2014/main" id="{6262893F-EEEC-4D30-8DE5-043A4683F39D}"/>
              </a:ext>
            </a:extLst>
          </p:cNvPr>
          <p:cNvSpPr txBox="1"/>
          <p:nvPr/>
        </p:nvSpPr>
        <p:spPr>
          <a:xfrm>
            <a:off x="7107936" y="2045011"/>
            <a:ext cx="20238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Order einstellen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Order löschen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E542A0E1-F039-4198-90DE-05F3B7132061}"/>
              </a:ext>
            </a:extLst>
          </p:cNvPr>
          <p:cNvSpPr txBox="1"/>
          <p:nvPr/>
        </p:nvSpPr>
        <p:spPr>
          <a:xfrm>
            <a:off x="3090067" y="2045010"/>
            <a:ext cx="20238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Order einstellen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Order löschen</a:t>
            </a:r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D4A2F815-2604-4FB5-AC68-A1652EBBF9A0}"/>
              </a:ext>
            </a:extLst>
          </p:cNvPr>
          <p:cNvSpPr txBox="1"/>
          <p:nvPr/>
        </p:nvSpPr>
        <p:spPr>
          <a:xfrm>
            <a:off x="4733900" y="5723778"/>
            <a:ext cx="33959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dirty="0"/>
              <a:t>In </a:t>
            </a:r>
            <a:r>
              <a:rPr lang="de-DE" sz="2400" b="1" dirty="0"/>
              <a:t>Simulation</a:t>
            </a:r>
            <a:r>
              <a:rPr lang="de-DE" sz="2400" dirty="0"/>
              <a:t> abbilden</a:t>
            </a:r>
            <a:endParaRPr lang="de-DE" sz="2000" dirty="0"/>
          </a:p>
        </p:txBody>
      </p:sp>
      <p:sp>
        <p:nvSpPr>
          <p:cNvPr id="40" name="Pfeil: nach rechts 39">
            <a:extLst>
              <a:ext uri="{FF2B5EF4-FFF2-40B4-BE49-F238E27FC236}">
                <a16:creationId xmlns:a16="http://schemas.microsoft.com/office/drawing/2014/main" id="{131F381D-046E-4C02-B450-999DFE9BAF8C}"/>
              </a:ext>
            </a:extLst>
          </p:cNvPr>
          <p:cNvSpPr/>
          <p:nvPr/>
        </p:nvSpPr>
        <p:spPr>
          <a:xfrm>
            <a:off x="3377991" y="5476947"/>
            <a:ext cx="1458670" cy="955328"/>
          </a:xfrm>
          <a:prstGeom prst="rightArrow">
            <a:avLst/>
          </a:prstGeom>
          <a:solidFill>
            <a:srgbClr val="CE0202">
              <a:alpha val="5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708723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43AC478-E7D8-9C43-957B-F8CAB8150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/>
              <a:t>Vorschau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C803ADD-DD55-6240-9FAD-FADF902CB878}"/>
              </a:ext>
            </a:extLst>
          </p:cNvPr>
          <p:cNvGrpSpPr>
            <a:grpSpLocks noChangeAspect="1"/>
          </p:cNvGrpSpPr>
          <p:nvPr/>
        </p:nvGrpSpPr>
        <p:grpSpPr>
          <a:xfrm>
            <a:off x="2274753" y="1712645"/>
            <a:ext cx="2892667" cy="4376995"/>
            <a:chOff x="8055128" y="1467513"/>
            <a:chExt cx="3656779" cy="553320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8456C242-DFAF-1942-9994-C42B591EED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709784" y="1574756"/>
              <a:ext cx="2378848" cy="5150998"/>
            </a:xfrm>
            <a:prstGeom prst="rect">
              <a:avLst/>
            </a:prstGeom>
          </p:spPr>
        </p:pic>
        <p:pic>
          <p:nvPicPr>
            <p:cNvPr id="38" name="Picture 2" descr="Png Iphone X Transparent | Phone template, Iphone mockup, Iphone icon">
              <a:extLst>
                <a:ext uri="{FF2B5EF4-FFF2-40B4-BE49-F238E27FC236}">
                  <a16:creationId xmlns:a16="http://schemas.microsoft.com/office/drawing/2014/main" id="{DB69B189-50D9-CE48-81F3-C17C5DEBE1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55128" y="1467513"/>
              <a:ext cx="3656779" cy="5533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62B572AC-92B0-E34A-B2BA-FDA5C434756C}"/>
              </a:ext>
            </a:extLst>
          </p:cNvPr>
          <p:cNvGrpSpPr/>
          <p:nvPr/>
        </p:nvGrpSpPr>
        <p:grpSpPr>
          <a:xfrm>
            <a:off x="7085068" y="1712645"/>
            <a:ext cx="2892667" cy="4376995"/>
            <a:chOff x="6517397" y="1712647"/>
            <a:chExt cx="2892667" cy="4376995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793D019-D582-0B44-8D16-961C8871D07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026175" y="1797508"/>
              <a:ext cx="1853860" cy="4014224"/>
            </a:xfrm>
            <a:prstGeom prst="rect">
              <a:avLst/>
            </a:prstGeom>
          </p:spPr>
        </p:pic>
        <p:pic>
          <p:nvPicPr>
            <p:cNvPr id="39" name="Picture 2" descr="Png Iphone X Transparent | Phone template, Iphone mockup, Iphone icon">
              <a:extLst>
                <a:ext uri="{FF2B5EF4-FFF2-40B4-BE49-F238E27FC236}">
                  <a16:creationId xmlns:a16="http://schemas.microsoft.com/office/drawing/2014/main" id="{AD2F77B7-DA35-4A44-A24D-D1845C97DE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17397" y="1712647"/>
              <a:ext cx="2892667" cy="43769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D9EEE5F-0F25-434A-8033-2F289B75D69E}"/>
              </a:ext>
            </a:extLst>
          </p:cNvPr>
          <p:cNvGrpSpPr>
            <a:grpSpLocks noChangeAspect="1"/>
          </p:cNvGrpSpPr>
          <p:nvPr/>
        </p:nvGrpSpPr>
        <p:grpSpPr>
          <a:xfrm>
            <a:off x="-126869" y="1690688"/>
            <a:ext cx="2892667" cy="4376995"/>
            <a:chOff x="228374" y="1467512"/>
            <a:chExt cx="3656779" cy="5533200"/>
          </a:xfrm>
        </p:grpSpPr>
        <p:pic>
          <p:nvPicPr>
            <p:cNvPr id="9" name="Picture 8" descr="A screenshot of a cell phone&#10;&#10;Description automatically generated with medium confidence">
              <a:extLst>
                <a:ext uri="{FF2B5EF4-FFF2-40B4-BE49-F238E27FC236}">
                  <a16:creationId xmlns:a16="http://schemas.microsoft.com/office/drawing/2014/main" id="{6AF7CDCC-B9AE-7E46-B196-94FB448FDDF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6122" y="1572464"/>
              <a:ext cx="2378848" cy="5155581"/>
            </a:xfrm>
            <a:prstGeom prst="rect">
              <a:avLst/>
            </a:prstGeom>
          </p:spPr>
        </p:pic>
        <p:pic>
          <p:nvPicPr>
            <p:cNvPr id="40" name="Picture 2" descr="Png Iphone X Transparent | Phone template, Iphone mockup, Iphone icon">
              <a:extLst>
                <a:ext uri="{FF2B5EF4-FFF2-40B4-BE49-F238E27FC236}">
                  <a16:creationId xmlns:a16="http://schemas.microsoft.com/office/drawing/2014/main" id="{20E10328-1E2E-CE42-95F0-CEF6A0EF06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374" y="1467512"/>
              <a:ext cx="3656779" cy="5533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B49AE30B-6222-284A-9CAA-E9841E55F04F}"/>
              </a:ext>
            </a:extLst>
          </p:cNvPr>
          <p:cNvGrpSpPr>
            <a:grpSpLocks noChangeAspect="1"/>
          </p:cNvGrpSpPr>
          <p:nvPr/>
        </p:nvGrpSpPr>
        <p:grpSpPr>
          <a:xfrm>
            <a:off x="4649666" y="1712645"/>
            <a:ext cx="2892667" cy="4376995"/>
            <a:chOff x="8055127" y="1467513"/>
            <a:chExt cx="3657540" cy="5534351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494150A7-C46E-9A42-804A-2F997927888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709784" y="1574756"/>
              <a:ext cx="2378848" cy="5150998"/>
            </a:xfrm>
            <a:prstGeom prst="rect">
              <a:avLst/>
            </a:prstGeom>
          </p:spPr>
        </p:pic>
        <p:pic>
          <p:nvPicPr>
            <p:cNvPr id="17" name="Picture 2" descr="Png Iphone X Transparent | Phone template, Iphone mockup, Iphone icon">
              <a:extLst>
                <a:ext uri="{FF2B5EF4-FFF2-40B4-BE49-F238E27FC236}">
                  <a16:creationId xmlns:a16="http://schemas.microsoft.com/office/drawing/2014/main" id="{08DE3A83-1116-FF48-A63A-85B10ED65C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55127" y="1467513"/>
              <a:ext cx="3657540" cy="55343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22CC2FA-B456-364A-9D5C-A860AB777DA8}"/>
              </a:ext>
            </a:extLst>
          </p:cNvPr>
          <p:cNvGrpSpPr/>
          <p:nvPr/>
        </p:nvGrpSpPr>
        <p:grpSpPr>
          <a:xfrm>
            <a:off x="9399386" y="1690688"/>
            <a:ext cx="2953262" cy="4422839"/>
            <a:chOff x="9489681" y="1668734"/>
            <a:chExt cx="2953262" cy="4468684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A36746CE-3185-AD4C-89BE-3D7AB745945C}"/>
                </a:ext>
              </a:extLst>
            </p:cNvPr>
            <p:cNvGrpSpPr/>
            <p:nvPr/>
          </p:nvGrpSpPr>
          <p:grpSpPr>
            <a:xfrm>
              <a:off x="9999948" y="1795722"/>
              <a:ext cx="1942821" cy="4032363"/>
              <a:chOff x="9999948" y="1795722"/>
              <a:chExt cx="1942821" cy="4032363"/>
            </a:xfrm>
          </p:grpSpPr>
          <p:pic>
            <p:nvPicPr>
              <p:cNvPr id="23" name="Picture 22" descr="Graphical user interface, application&#10;&#10;Description automatically generated">
                <a:extLst>
                  <a:ext uri="{FF2B5EF4-FFF2-40B4-BE49-F238E27FC236}">
                    <a16:creationId xmlns:a16="http://schemas.microsoft.com/office/drawing/2014/main" id="{5B04EE66-D6F4-D342-8464-A56C8218F0B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9851" b="21348"/>
              <a:stretch/>
            </p:blipFill>
            <p:spPr>
              <a:xfrm>
                <a:off x="9999948" y="2953657"/>
                <a:ext cx="1932223" cy="2460172"/>
              </a:xfrm>
              <a:prstGeom prst="rect">
                <a:avLst/>
              </a:prstGeom>
            </p:spPr>
          </p:pic>
          <p:pic>
            <p:nvPicPr>
              <p:cNvPr id="32" name="Picture 31" descr="Graphical user interface, application&#10;&#10;Description automatically generated">
                <a:extLst>
                  <a:ext uri="{FF2B5EF4-FFF2-40B4-BE49-F238E27FC236}">
                    <a16:creationId xmlns:a16="http://schemas.microsoft.com/office/drawing/2014/main" id="{B93BE399-E48D-2F4E-A624-C56FB0F7E4A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83771"/>
              <a:stretch/>
            </p:blipFill>
            <p:spPr>
              <a:xfrm>
                <a:off x="9999948" y="5145353"/>
                <a:ext cx="1942821" cy="682732"/>
              </a:xfrm>
              <a:prstGeom prst="rect">
                <a:avLst/>
              </a:prstGeom>
            </p:spPr>
          </p:pic>
          <p:pic>
            <p:nvPicPr>
              <p:cNvPr id="27" name="Picture 26" descr="Chart, treemap chart&#10;&#10;Description automatically generated">
                <a:extLst>
                  <a:ext uri="{FF2B5EF4-FFF2-40B4-BE49-F238E27FC236}">
                    <a16:creationId xmlns:a16="http://schemas.microsoft.com/office/drawing/2014/main" id="{A3E716F7-40C7-E546-9459-2205FF93633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72324"/>
              <a:stretch/>
            </p:blipFill>
            <p:spPr>
              <a:xfrm>
                <a:off x="9999948" y="1795722"/>
                <a:ext cx="1932223" cy="1157935"/>
              </a:xfrm>
              <a:prstGeom prst="rect">
                <a:avLst/>
              </a:prstGeom>
            </p:spPr>
          </p:pic>
        </p:grpSp>
        <p:pic>
          <p:nvPicPr>
            <p:cNvPr id="20" name="Picture 2" descr="Png Iphone X Transparent | Phone template, Iphone mockup, Iphone icon">
              <a:extLst>
                <a:ext uri="{FF2B5EF4-FFF2-40B4-BE49-F238E27FC236}">
                  <a16:creationId xmlns:a16="http://schemas.microsoft.com/office/drawing/2014/main" id="{4D34B10E-6D94-7C4D-8E22-115562A039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89681" y="1668734"/>
              <a:ext cx="2953262" cy="44686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E2B2AF41-D3BD-884E-B02F-7F408DB4CE46}"/>
              </a:ext>
            </a:extLst>
          </p:cNvPr>
          <p:cNvSpPr txBox="1"/>
          <p:nvPr/>
        </p:nvSpPr>
        <p:spPr>
          <a:xfrm>
            <a:off x="130627" y="6429829"/>
            <a:ext cx="11967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https://privat.moonstonks.space // </a:t>
            </a:r>
            <a:r>
              <a:rPr lang="de-DE" dirty="0" err="1"/>
              <a:t>eMail</a:t>
            </a:r>
            <a:r>
              <a:rPr lang="de-DE" dirty="0"/>
              <a:t>: test@tjbn.de Passwort: 1234</a:t>
            </a:r>
          </a:p>
        </p:txBody>
      </p:sp>
    </p:spTree>
    <p:extLst>
      <p:ext uri="{BB962C8B-B14F-4D97-AF65-F5344CB8AC3E}">
        <p14:creationId xmlns:p14="http://schemas.microsoft.com/office/powerpoint/2010/main" val="32852293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264F718-7FAC-4056-9FA9-A603EC682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0"/>
            <a:ext cx="1219047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F74639F7-E3C7-4165-A83E-6386A86BA1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6356349" cy="6858000"/>
          </a:xfrm>
          <a:custGeom>
            <a:avLst/>
            <a:gdLst>
              <a:gd name="connsiteX0" fmla="*/ 7539895 w 7539895"/>
              <a:gd name="connsiteY0" fmla="*/ 6858000 h 6858000"/>
              <a:gd name="connsiteX1" fmla="*/ 0 w 7539895"/>
              <a:gd name="connsiteY1" fmla="*/ 6858000 h 6858000"/>
              <a:gd name="connsiteX2" fmla="*/ 0 w 7539895"/>
              <a:gd name="connsiteY2" fmla="*/ 0 h 6858000"/>
              <a:gd name="connsiteX3" fmla="*/ 4363741 w 753989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39895" h="6858000">
                <a:moveTo>
                  <a:pt x="753989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4363741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B3AF0F1-707A-463E-B5EE-33C63A40CF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5979591" cy="6858000"/>
          </a:xfrm>
          <a:custGeom>
            <a:avLst/>
            <a:gdLst>
              <a:gd name="connsiteX0" fmla="*/ 7092985 w 7092985"/>
              <a:gd name="connsiteY0" fmla="*/ 6858000 h 6858000"/>
              <a:gd name="connsiteX1" fmla="*/ 0 w 7092985"/>
              <a:gd name="connsiteY1" fmla="*/ 6858000 h 6858000"/>
              <a:gd name="connsiteX2" fmla="*/ 0 w 7092985"/>
              <a:gd name="connsiteY2" fmla="*/ 0 h 6858000"/>
              <a:gd name="connsiteX3" fmla="*/ 3916831 w 709298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92985" h="6858000">
                <a:moveTo>
                  <a:pt x="709298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3916831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46DB9D9-7D4B-4C65-960C-FE115C3FE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704850"/>
            <a:ext cx="3785616" cy="2978150"/>
          </a:xfrm>
        </p:spPr>
        <p:txBody>
          <a:bodyPr anchor="b">
            <a:normAutofit/>
          </a:bodyPr>
          <a:lstStyle/>
          <a:p>
            <a:r>
              <a:rPr lang="de-DE" b="1" dirty="0"/>
              <a:t>Arbeitsweise</a:t>
            </a:r>
          </a:p>
        </p:txBody>
      </p:sp>
      <p:pic>
        <p:nvPicPr>
          <p:cNvPr id="7" name="Content Placeholder 6" descr="Online meeting with solid fill">
            <a:extLst>
              <a:ext uri="{FF2B5EF4-FFF2-40B4-BE49-F238E27FC236}">
                <a16:creationId xmlns:a16="http://schemas.microsoft.com/office/drawing/2014/main" id="{E9542939-AB41-DE49-B5B3-16F86623C2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19314" y="1378333"/>
            <a:ext cx="4609333" cy="4609333"/>
          </a:xfrm>
        </p:spPr>
      </p:pic>
    </p:spTree>
    <p:extLst>
      <p:ext uri="{BB962C8B-B14F-4D97-AF65-F5344CB8AC3E}">
        <p14:creationId xmlns:p14="http://schemas.microsoft.com/office/powerpoint/2010/main" val="31966570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AutoShape 4">
            <a:extLst>
              <a:ext uri="{FF2B5EF4-FFF2-40B4-BE49-F238E27FC236}">
                <a16:creationId xmlns:a16="http://schemas.microsoft.com/office/drawing/2014/main" id="{A42CF882-5AF3-0E49-B8DB-5B9C17C5088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77DB144-A8ED-C64A-BA5D-37776C7BE62C}"/>
              </a:ext>
            </a:extLst>
          </p:cNvPr>
          <p:cNvSpPr txBox="1"/>
          <p:nvPr/>
        </p:nvSpPr>
        <p:spPr>
          <a:xfrm>
            <a:off x="902897" y="5275984"/>
            <a:ext cx="1634417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DE" sz="2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Plattform: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DE" sz="2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MS Teams / Discord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5B2242A-E68B-9A43-82F6-6C68D72D75ED}"/>
              </a:ext>
            </a:extLst>
          </p:cNvPr>
          <p:cNvSpPr txBox="1"/>
          <p:nvPr/>
        </p:nvSpPr>
        <p:spPr>
          <a:xfrm>
            <a:off x="4630918" y="5320065"/>
            <a:ext cx="252491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DE" sz="2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Versionsverwaltung: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DE" sz="2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Github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051ECF5-4661-624B-8D37-99C28905D534}"/>
              </a:ext>
            </a:extLst>
          </p:cNvPr>
          <p:cNvSpPr txBox="1"/>
          <p:nvPr/>
        </p:nvSpPr>
        <p:spPr>
          <a:xfrm>
            <a:off x="8666113" y="5320065"/>
            <a:ext cx="256987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DE" sz="21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Arbeitsweise: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DE" sz="21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Agile Vorgehensweise</a:t>
            </a:r>
          </a:p>
        </p:txBody>
      </p:sp>
      <p:pic>
        <p:nvPicPr>
          <p:cNvPr id="5126" name="Picture 6">
            <a:extLst>
              <a:ext uri="{FF2B5EF4-FFF2-40B4-BE49-F238E27FC236}">
                <a16:creationId xmlns:a16="http://schemas.microsoft.com/office/drawing/2014/main" id="{1A229511-797E-1546-83E5-E823B6644B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/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95" t="18413" r="19043" b="19699"/>
          <a:stretch/>
        </p:blipFill>
        <p:spPr bwMode="auto">
          <a:xfrm>
            <a:off x="4516658" y="2061812"/>
            <a:ext cx="2753438" cy="2741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2AAE7872-1357-6E4B-83D8-CBE3BD086ACF}"/>
              </a:ext>
            </a:extLst>
          </p:cNvPr>
          <p:cNvGrpSpPr/>
          <p:nvPr/>
        </p:nvGrpSpPr>
        <p:grpSpPr>
          <a:xfrm>
            <a:off x="8619461" y="2189376"/>
            <a:ext cx="2663173" cy="2730106"/>
            <a:chOff x="8381150" y="2658272"/>
            <a:chExt cx="2663173" cy="2730106"/>
          </a:xfrm>
        </p:grpSpPr>
        <p:pic>
          <p:nvPicPr>
            <p:cNvPr id="7" name="Graphic 6" descr="Gears with solid fill">
              <a:extLst>
                <a:ext uri="{FF2B5EF4-FFF2-40B4-BE49-F238E27FC236}">
                  <a16:creationId xmlns:a16="http://schemas.microsoft.com/office/drawing/2014/main" id="{9CFE874F-4E74-D442-8688-0C8B8836E81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381150" y="2658272"/>
              <a:ext cx="1814044" cy="1814044"/>
            </a:xfrm>
            <a:prstGeom prst="rect">
              <a:avLst/>
            </a:prstGeom>
          </p:spPr>
        </p:pic>
        <p:pic>
          <p:nvPicPr>
            <p:cNvPr id="11" name="Graphic 10" descr="Box with solid fill">
              <a:extLst>
                <a:ext uri="{FF2B5EF4-FFF2-40B4-BE49-F238E27FC236}">
                  <a16:creationId xmlns:a16="http://schemas.microsoft.com/office/drawing/2014/main" id="{62481364-B356-A34E-9FF7-C80A713132F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380597" y="4322565"/>
              <a:ext cx="914400" cy="914400"/>
            </a:xfrm>
            <a:prstGeom prst="rect">
              <a:avLst/>
            </a:prstGeom>
          </p:spPr>
        </p:pic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E75B3D83-B722-5D46-86EA-01DA7641CB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27029" y="2815555"/>
              <a:ext cx="2257282" cy="235309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pic>
          <p:nvPicPr>
            <p:cNvPr id="23" name="Graphic 22" descr="Box with solid fill">
              <a:extLst>
                <a:ext uri="{FF2B5EF4-FFF2-40B4-BE49-F238E27FC236}">
                  <a16:creationId xmlns:a16="http://schemas.microsoft.com/office/drawing/2014/main" id="{378E4DED-1F2E-CC4D-BEDC-EB11DC0EA6A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945073" y="3681697"/>
              <a:ext cx="914400" cy="914400"/>
            </a:xfrm>
            <a:prstGeom prst="rect">
              <a:avLst/>
            </a:prstGeom>
          </p:spPr>
        </p:pic>
        <p:pic>
          <p:nvPicPr>
            <p:cNvPr id="24" name="Graphic 23" descr="Box with solid fill">
              <a:extLst>
                <a:ext uri="{FF2B5EF4-FFF2-40B4-BE49-F238E27FC236}">
                  <a16:creationId xmlns:a16="http://schemas.microsoft.com/office/drawing/2014/main" id="{F7FFED81-8B6B-F343-B863-C6B5C42E412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0129923" y="4473978"/>
              <a:ext cx="914400" cy="914400"/>
            </a:xfrm>
            <a:prstGeom prst="rect">
              <a:avLst/>
            </a:prstGeom>
          </p:spPr>
        </p:pic>
      </p:grpSp>
      <p:sp>
        <p:nvSpPr>
          <p:cNvPr id="16" name="Title 15">
            <a:extLst>
              <a:ext uri="{FF2B5EF4-FFF2-40B4-BE49-F238E27FC236}">
                <a16:creationId xmlns:a16="http://schemas.microsoft.com/office/drawing/2014/main" id="{48ED8404-AE13-D347-8F75-3EE0CCCDF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b="1" dirty="0"/>
              <a:t>Organisation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F7F0A17-4C2E-B241-9AC5-D9331A2FF23E}"/>
              </a:ext>
            </a:extLst>
          </p:cNvPr>
          <p:cNvGrpSpPr>
            <a:grpSpLocks noChangeAspect="1"/>
          </p:cNvGrpSpPr>
          <p:nvPr/>
        </p:nvGrpSpPr>
        <p:grpSpPr>
          <a:xfrm>
            <a:off x="405246" y="2249240"/>
            <a:ext cx="2779070" cy="2733708"/>
            <a:chOff x="329331" y="2084543"/>
            <a:chExt cx="3187181" cy="3135157"/>
          </a:xfrm>
        </p:grpSpPr>
        <p:pic>
          <p:nvPicPr>
            <p:cNvPr id="19" name="Graphic 18">
              <a:extLst>
                <a:ext uri="{FF2B5EF4-FFF2-40B4-BE49-F238E27FC236}">
                  <a16:creationId xmlns:a16="http://schemas.microsoft.com/office/drawing/2014/main" id="{E18F42E8-E6C2-0849-8CD2-4510DD0A306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29331" y="2084543"/>
              <a:ext cx="1609556" cy="1496858"/>
            </a:xfrm>
            <a:prstGeom prst="rect">
              <a:avLst/>
            </a:prstGeom>
          </p:spPr>
        </p:pic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A04651E-96A2-BD49-9E4E-FFD154E78F3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9633" y="2196268"/>
              <a:ext cx="2655294" cy="272958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pic>
          <p:nvPicPr>
            <p:cNvPr id="27" name="Graphic 26">
              <a:extLst>
                <a:ext uri="{FF2B5EF4-FFF2-40B4-BE49-F238E27FC236}">
                  <a16:creationId xmlns:a16="http://schemas.microsoft.com/office/drawing/2014/main" id="{A8396018-E7AA-5B4E-81A2-51BEF38EA8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 l="28993" t="15385" r="28762" b="16053"/>
            <a:stretch/>
          </p:blipFill>
          <p:spPr>
            <a:xfrm>
              <a:off x="1908298" y="3479625"/>
              <a:ext cx="1608214" cy="17400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315750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Pfeil: Fünfeck 12">
            <a:extLst>
              <a:ext uri="{FF2B5EF4-FFF2-40B4-BE49-F238E27FC236}">
                <a16:creationId xmlns:a16="http://schemas.microsoft.com/office/drawing/2014/main" id="{355719F8-D075-4B51-905A-2E0E1EAE1250}"/>
              </a:ext>
            </a:extLst>
          </p:cNvPr>
          <p:cNvSpPr/>
          <p:nvPr/>
        </p:nvSpPr>
        <p:spPr>
          <a:xfrm>
            <a:off x="672740" y="3255831"/>
            <a:ext cx="1171738" cy="706967"/>
          </a:xfrm>
          <a:prstGeom prst="homePlate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PHASE 1 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- Setup</a:t>
            </a:r>
            <a:endParaRPr kumimoji="0" lang="de-DE" sz="1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Calibri"/>
            </a:endParaRPr>
          </a:p>
        </p:txBody>
      </p:sp>
      <p:sp>
        <p:nvSpPr>
          <p:cNvPr id="16" name="Pfeil: Chevron 15">
            <a:extLst>
              <a:ext uri="{FF2B5EF4-FFF2-40B4-BE49-F238E27FC236}">
                <a16:creationId xmlns:a16="http://schemas.microsoft.com/office/drawing/2014/main" id="{845F92E1-1BEB-4CB4-B42D-BC0A81572371}"/>
              </a:ext>
            </a:extLst>
          </p:cNvPr>
          <p:cNvSpPr/>
          <p:nvPr/>
        </p:nvSpPr>
        <p:spPr>
          <a:xfrm>
            <a:off x="1630080" y="3243541"/>
            <a:ext cx="7217585" cy="719257"/>
          </a:xfrm>
          <a:prstGeom prst="chevron">
            <a:avLst/>
          </a:pr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PHASE 2 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–</a:t>
            </a:r>
            <a:r>
              <a: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Implement</a:t>
            </a:r>
            <a:endParaRPr kumimoji="0" lang="de-DE" sz="12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Calibri"/>
            </a:endParaRPr>
          </a:p>
        </p:txBody>
      </p:sp>
      <p:sp>
        <p:nvSpPr>
          <p:cNvPr id="18" name="Pfeil: Chevron 17">
            <a:extLst>
              <a:ext uri="{FF2B5EF4-FFF2-40B4-BE49-F238E27FC236}">
                <a16:creationId xmlns:a16="http://schemas.microsoft.com/office/drawing/2014/main" id="{D6F14BAD-4D92-4110-BDD8-AF2143D98FE4}"/>
              </a:ext>
            </a:extLst>
          </p:cNvPr>
          <p:cNvSpPr/>
          <p:nvPr/>
        </p:nvSpPr>
        <p:spPr>
          <a:xfrm>
            <a:off x="8636642" y="3253984"/>
            <a:ext cx="1757046" cy="731547"/>
          </a:xfrm>
          <a:prstGeom prst="chevron">
            <a:avLst/>
          </a:pr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b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PHASE 3</a:t>
            </a:r>
            <a:r>
              <a:rPr kumimoji="0" lang="de-DE" sz="1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 - </a:t>
            </a:r>
            <a:r>
              <a:rPr kumimoji="0" lang="de-DE" sz="1200" b="1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Testing</a:t>
            </a:r>
            <a:endParaRPr kumimoji="0" lang="de-DE" sz="1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Pfeil: Chevron 18">
            <a:extLst>
              <a:ext uri="{FF2B5EF4-FFF2-40B4-BE49-F238E27FC236}">
                <a16:creationId xmlns:a16="http://schemas.microsoft.com/office/drawing/2014/main" id="{8F2326DD-E1E1-4D70-8F62-3891061E99B0}"/>
              </a:ext>
            </a:extLst>
          </p:cNvPr>
          <p:cNvSpPr/>
          <p:nvPr/>
        </p:nvSpPr>
        <p:spPr>
          <a:xfrm>
            <a:off x="10178089" y="3272456"/>
            <a:ext cx="1712473" cy="706967"/>
          </a:xfrm>
          <a:prstGeom prst="chevron">
            <a:avLst/>
          </a:pr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b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PHASE 4</a:t>
            </a:r>
            <a:r>
              <a:rPr kumimoji="0" lang="de-DE" sz="1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 - </a:t>
            </a:r>
            <a:r>
              <a:rPr kumimoji="0" lang="de-DE" sz="1200" b="1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Finalize</a:t>
            </a:r>
            <a:endParaRPr kumimoji="0" lang="de-DE" sz="1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8135D3E5-0F43-4FBE-9FFD-C31C95F362AA}"/>
              </a:ext>
            </a:extLst>
          </p:cNvPr>
          <p:cNvCxnSpPr>
            <a:cxnSpLocks/>
          </p:cNvCxnSpPr>
          <p:nvPr/>
        </p:nvCxnSpPr>
        <p:spPr>
          <a:xfrm flipH="1">
            <a:off x="944233" y="3994475"/>
            <a:ext cx="1" cy="24296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hteck 21">
            <a:extLst>
              <a:ext uri="{FF2B5EF4-FFF2-40B4-BE49-F238E27FC236}">
                <a16:creationId xmlns:a16="http://schemas.microsoft.com/office/drawing/2014/main" id="{DE7FB17B-1015-48DF-9F41-29C37D53206D}"/>
              </a:ext>
            </a:extLst>
          </p:cNvPr>
          <p:cNvSpPr/>
          <p:nvPr/>
        </p:nvSpPr>
        <p:spPr>
          <a:xfrm>
            <a:off x="87153" y="1836192"/>
            <a:ext cx="1544266" cy="1026735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Start</a:t>
            </a:r>
            <a:endParaRPr kumimoji="0" lang="de-DE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alibri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Technologien festlegen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Brainstorming</a:t>
            </a:r>
          </a:p>
        </p:txBody>
      </p:sp>
      <p:pic>
        <p:nvPicPr>
          <p:cNvPr id="23" name="Graphic 22" descr="Badge Tick1 with solid fill">
            <a:extLst>
              <a:ext uri="{FF2B5EF4-FFF2-40B4-BE49-F238E27FC236}">
                <a16:creationId xmlns:a16="http://schemas.microsoft.com/office/drawing/2014/main" id="{2C54ADD3-F8AF-0545-AAE1-85AAE4C81D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77283" y="1828034"/>
            <a:ext cx="355714" cy="355714"/>
          </a:xfrm>
          <a:prstGeom prst="rect">
            <a:avLst/>
          </a:prstGeom>
        </p:spPr>
      </p:pic>
      <p:cxnSp>
        <p:nvCxnSpPr>
          <p:cNvPr id="14" name="Gerade Verbindung mit Pfeil 19">
            <a:extLst>
              <a:ext uri="{FF2B5EF4-FFF2-40B4-BE49-F238E27FC236}">
                <a16:creationId xmlns:a16="http://schemas.microsoft.com/office/drawing/2014/main" id="{888BC385-43F7-4E2B-90C6-C93B24606AFE}"/>
              </a:ext>
            </a:extLst>
          </p:cNvPr>
          <p:cNvCxnSpPr>
            <a:cxnSpLocks/>
          </p:cNvCxnSpPr>
          <p:nvPr/>
        </p:nvCxnSpPr>
        <p:spPr>
          <a:xfrm>
            <a:off x="1133350" y="4007301"/>
            <a:ext cx="0" cy="146794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19">
            <a:extLst>
              <a:ext uri="{FF2B5EF4-FFF2-40B4-BE49-F238E27FC236}">
                <a16:creationId xmlns:a16="http://schemas.microsoft.com/office/drawing/2014/main" id="{9E0EBB8E-4D10-4BEC-AF35-EE132455787A}"/>
              </a:ext>
            </a:extLst>
          </p:cNvPr>
          <p:cNvCxnSpPr>
            <a:cxnSpLocks/>
          </p:cNvCxnSpPr>
          <p:nvPr/>
        </p:nvCxnSpPr>
        <p:spPr>
          <a:xfrm>
            <a:off x="8731294" y="4012279"/>
            <a:ext cx="0" cy="77770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19">
            <a:extLst>
              <a:ext uri="{FF2B5EF4-FFF2-40B4-BE49-F238E27FC236}">
                <a16:creationId xmlns:a16="http://schemas.microsoft.com/office/drawing/2014/main" id="{AF224D9C-AFC7-4AF7-8744-A3D13ADFABD5}"/>
              </a:ext>
            </a:extLst>
          </p:cNvPr>
          <p:cNvCxnSpPr>
            <a:cxnSpLocks/>
          </p:cNvCxnSpPr>
          <p:nvPr/>
        </p:nvCxnSpPr>
        <p:spPr>
          <a:xfrm>
            <a:off x="10634360" y="4007301"/>
            <a:ext cx="3354" cy="78268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hteck 21">
            <a:extLst>
              <a:ext uri="{FF2B5EF4-FFF2-40B4-BE49-F238E27FC236}">
                <a16:creationId xmlns:a16="http://schemas.microsoft.com/office/drawing/2014/main" id="{06ACA96E-D773-483B-B32F-9495D4DE0E62}"/>
              </a:ext>
            </a:extLst>
          </p:cNvPr>
          <p:cNvSpPr/>
          <p:nvPr/>
        </p:nvSpPr>
        <p:spPr>
          <a:xfrm>
            <a:off x="83490" y="4290596"/>
            <a:ext cx="2133787" cy="954263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Backend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Infrastruktur aufsetzen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Datenbank erstellen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Grundstruktur</a:t>
            </a:r>
          </a:p>
        </p:txBody>
      </p:sp>
      <p:sp>
        <p:nvSpPr>
          <p:cNvPr id="26" name="Rechteck 21">
            <a:extLst>
              <a:ext uri="{FF2B5EF4-FFF2-40B4-BE49-F238E27FC236}">
                <a16:creationId xmlns:a16="http://schemas.microsoft.com/office/drawing/2014/main" id="{43E1A43A-05DA-4171-90CE-1F6189FD5DF3}"/>
              </a:ext>
            </a:extLst>
          </p:cNvPr>
          <p:cNvSpPr/>
          <p:nvPr/>
        </p:nvSpPr>
        <p:spPr>
          <a:xfrm>
            <a:off x="4224273" y="155288"/>
            <a:ext cx="2148359" cy="373310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Zwischenpräsentation</a:t>
            </a:r>
            <a:endParaRPr kumimoji="0" lang="de-DE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alibri"/>
            </a:endParaRPr>
          </a:p>
        </p:txBody>
      </p:sp>
      <p:sp>
        <p:nvSpPr>
          <p:cNvPr id="27" name="Rechteck 21">
            <a:extLst>
              <a:ext uri="{FF2B5EF4-FFF2-40B4-BE49-F238E27FC236}">
                <a16:creationId xmlns:a16="http://schemas.microsoft.com/office/drawing/2014/main" id="{1BA633C1-33E6-4F77-BE03-7B7FA1CC4D5A}"/>
              </a:ext>
            </a:extLst>
          </p:cNvPr>
          <p:cNvSpPr/>
          <p:nvPr/>
        </p:nvSpPr>
        <p:spPr>
          <a:xfrm>
            <a:off x="8108432" y="4817620"/>
            <a:ext cx="832368" cy="345480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1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Testing</a:t>
            </a:r>
            <a:endParaRPr kumimoji="0" lang="de-DE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alibri"/>
            </a:endParaRPr>
          </a:p>
        </p:txBody>
      </p:sp>
      <p:sp>
        <p:nvSpPr>
          <p:cNvPr id="28" name="Rechteck 21">
            <a:extLst>
              <a:ext uri="{FF2B5EF4-FFF2-40B4-BE49-F238E27FC236}">
                <a16:creationId xmlns:a16="http://schemas.microsoft.com/office/drawing/2014/main" id="{BFE1FEB3-0170-49CE-9169-A89F1157FDB1}"/>
              </a:ext>
            </a:extLst>
          </p:cNvPr>
          <p:cNvSpPr/>
          <p:nvPr/>
        </p:nvSpPr>
        <p:spPr>
          <a:xfrm>
            <a:off x="10254954" y="4847873"/>
            <a:ext cx="825660" cy="345480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Review</a:t>
            </a:r>
            <a:endParaRPr kumimoji="0" lang="de-DE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alibri"/>
            </a:endParaRPr>
          </a:p>
        </p:txBody>
      </p:sp>
      <p:cxnSp>
        <p:nvCxnSpPr>
          <p:cNvPr id="29" name="Gerade Verbindung mit Pfeil 19">
            <a:extLst>
              <a:ext uri="{FF2B5EF4-FFF2-40B4-BE49-F238E27FC236}">
                <a16:creationId xmlns:a16="http://schemas.microsoft.com/office/drawing/2014/main" id="{69B980C3-AD67-9C42-B2ED-63FE212E1F10}"/>
              </a:ext>
            </a:extLst>
          </p:cNvPr>
          <p:cNvCxnSpPr>
            <a:cxnSpLocks/>
          </p:cNvCxnSpPr>
          <p:nvPr/>
        </p:nvCxnSpPr>
        <p:spPr>
          <a:xfrm flipV="1">
            <a:off x="758479" y="2899704"/>
            <a:ext cx="0" cy="33919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hteck 21">
            <a:extLst>
              <a:ext uri="{FF2B5EF4-FFF2-40B4-BE49-F238E27FC236}">
                <a16:creationId xmlns:a16="http://schemas.microsoft.com/office/drawing/2014/main" id="{9917493B-0B69-F645-88E4-00FB42C8709A}"/>
              </a:ext>
            </a:extLst>
          </p:cNvPr>
          <p:cNvSpPr/>
          <p:nvPr/>
        </p:nvSpPr>
        <p:spPr>
          <a:xfrm>
            <a:off x="368582" y="5475247"/>
            <a:ext cx="1793245" cy="1151835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Frontend</a:t>
            </a:r>
            <a:endParaRPr kumimoji="0" lang="de-DE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alibri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Grundstruktur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Light- / </a:t>
            </a:r>
            <a:r>
              <a:rPr kumimoji="0" lang="de-DE" sz="1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Darkmode</a:t>
            </a:r>
            <a:endParaRPr kumimoji="0" lang="de-DE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alibri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I18N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Persistenz</a:t>
            </a:r>
          </a:p>
        </p:txBody>
      </p:sp>
      <p:sp>
        <p:nvSpPr>
          <p:cNvPr id="31" name="Rechteck 21">
            <a:extLst>
              <a:ext uri="{FF2B5EF4-FFF2-40B4-BE49-F238E27FC236}">
                <a16:creationId xmlns:a16="http://schemas.microsoft.com/office/drawing/2014/main" id="{6F4CD35B-45B3-4324-8112-92314DD2D8D4}"/>
              </a:ext>
            </a:extLst>
          </p:cNvPr>
          <p:cNvSpPr/>
          <p:nvPr/>
        </p:nvSpPr>
        <p:spPr>
          <a:xfrm>
            <a:off x="9960142" y="409069"/>
            <a:ext cx="2148368" cy="365117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Abschlusspräsentation</a:t>
            </a:r>
          </a:p>
        </p:txBody>
      </p:sp>
      <p:cxnSp>
        <p:nvCxnSpPr>
          <p:cNvPr id="32" name="Gerade Verbindung mit Pfeil 19">
            <a:extLst>
              <a:ext uri="{FF2B5EF4-FFF2-40B4-BE49-F238E27FC236}">
                <a16:creationId xmlns:a16="http://schemas.microsoft.com/office/drawing/2014/main" id="{FF2A89DE-33AB-4A61-9344-203B137692C3}"/>
              </a:ext>
            </a:extLst>
          </p:cNvPr>
          <p:cNvCxnSpPr>
            <a:cxnSpLocks/>
          </p:cNvCxnSpPr>
          <p:nvPr/>
        </p:nvCxnSpPr>
        <p:spPr>
          <a:xfrm flipV="1">
            <a:off x="11312223" y="793834"/>
            <a:ext cx="0" cy="244506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Graphic 32" descr="Badge Tick1 with solid fill">
            <a:extLst>
              <a:ext uri="{FF2B5EF4-FFF2-40B4-BE49-F238E27FC236}">
                <a16:creationId xmlns:a16="http://schemas.microsoft.com/office/drawing/2014/main" id="{023F36C0-17E9-954D-B555-47DED92793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40035" y="4284219"/>
            <a:ext cx="355714" cy="355714"/>
          </a:xfrm>
          <a:prstGeom prst="rect">
            <a:avLst/>
          </a:prstGeom>
        </p:spPr>
      </p:pic>
      <p:pic>
        <p:nvPicPr>
          <p:cNvPr id="34" name="Graphic 33" descr="Badge Tick1 with solid fill">
            <a:extLst>
              <a:ext uri="{FF2B5EF4-FFF2-40B4-BE49-F238E27FC236}">
                <a16:creationId xmlns:a16="http://schemas.microsoft.com/office/drawing/2014/main" id="{70EAE722-951C-6048-A243-23369986AA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01497" y="5390467"/>
            <a:ext cx="355714" cy="355714"/>
          </a:xfrm>
          <a:prstGeom prst="rect">
            <a:avLst/>
          </a:prstGeom>
        </p:spPr>
      </p:pic>
      <p:cxnSp>
        <p:nvCxnSpPr>
          <p:cNvPr id="38" name="Gerade Verbindung mit Pfeil 19">
            <a:extLst>
              <a:ext uri="{FF2B5EF4-FFF2-40B4-BE49-F238E27FC236}">
                <a16:creationId xmlns:a16="http://schemas.microsoft.com/office/drawing/2014/main" id="{944EF9B6-A325-4BC6-81C9-150A44149285}"/>
              </a:ext>
            </a:extLst>
          </p:cNvPr>
          <p:cNvCxnSpPr>
            <a:cxnSpLocks/>
          </p:cNvCxnSpPr>
          <p:nvPr/>
        </p:nvCxnSpPr>
        <p:spPr>
          <a:xfrm flipV="1">
            <a:off x="1944704" y="1809837"/>
            <a:ext cx="0" cy="141708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 Verbindung mit Pfeil 19">
            <a:extLst>
              <a:ext uri="{FF2B5EF4-FFF2-40B4-BE49-F238E27FC236}">
                <a16:creationId xmlns:a16="http://schemas.microsoft.com/office/drawing/2014/main" id="{108F7EF8-CF09-4D3B-BD7D-D120B947D995}"/>
              </a:ext>
            </a:extLst>
          </p:cNvPr>
          <p:cNvCxnSpPr>
            <a:cxnSpLocks/>
          </p:cNvCxnSpPr>
          <p:nvPr/>
        </p:nvCxnSpPr>
        <p:spPr>
          <a:xfrm flipV="1">
            <a:off x="2390957" y="2916296"/>
            <a:ext cx="0" cy="32259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 Verbindung mit Pfeil 19">
            <a:extLst>
              <a:ext uri="{FF2B5EF4-FFF2-40B4-BE49-F238E27FC236}">
                <a16:creationId xmlns:a16="http://schemas.microsoft.com/office/drawing/2014/main" id="{93C6B2F3-1569-5B45-8675-C0780E144221}"/>
              </a:ext>
            </a:extLst>
          </p:cNvPr>
          <p:cNvCxnSpPr>
            <a:cxnSpLocks/>
          </p:cNvCxnSpPr>
          <p:nvPr/>
        </p:nvCxnSpPr>
        <p:spPr>
          <a:xfrm flipV="1">
            <a:off x="4501769" y="528598"/>
            <a:ext cx="0" cy="271029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Curved Up Arrow 51">
            <a:extLst>
              <a:ext uri="{FF2B5EF4-FFF2-40B4-BE49-F238E27FC236}">
                <a16:creationId xmlns:a16="http://schemas.microsoft.com/office/drawing/2014/main" id="{55CBAFCD-7FF5-0D44-BBBE-F406F6B6E397}"/>
              </a:ext>
            </a:extLst>
          </p:cNvPr>
          <p:cNvSpPr/>
          <p:nvPr/>
        </p:nvSpPr>
        <p:spPr>
          <a:xfrm rot="10800000">
            <a:off x="7627445" y="2103838"/>
            <a:ext cx="1886692" cy="1093785"/>
          </a:xfrm>
          <a:prstGeom prst="curvedUpArrow">
            <a:avLst>
              <a:gd name="adj1" fmla="val 11721"/>
              <a:gd name="adj2" fmla="val 34548"/>
              <a:gd name="adj3" fmla="val 17642"/>
            </a:avLst>
          </a:pr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9" name="Gerade Verbindung mit Pfeil 19">
            <a:extLst>
              <a:ext uri="{FF2B5EF4-FFF2-40B4-BE49-F238E27FC236}">
                <a16:creationId xmlns:a16="http://schemas.microsoft.com/office/drawing/2014/main" id="{596E0418-154B-6248-A367-515E86550DB5}"/>
              </a:ext>
            </a:extLst>
          </p:cNvPr>
          <p:cNvCxnSpPr>
            <a:cxnSpLocks/>
          </p:cNvCxnSpPr>
          <p:nvPr/>
        </p:nvCxnSpPr>
        <p:spPr>
          <a:xfrm flipV="1">
            <a:off x="9136251" y="2620306"/>
            <a:ext cx="0" cy="60713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hteck 21">
            <a:extLst>
              <a:ext uri="{FF2B5EF4-FFF2-40B4-BE49-F238E27FC236}">
                <a16:creationId xmlns:a16="http://schemas.microsoft.com/office/drawing/2014/main" id="{9BD58D4F-0FA7-C644-AC5D-FC503135BBD8}"/>
              </a:ext>
            </a:extLst>
          </p:cNvPr>
          <p:cNvSpPr/>
          <p:nvPr/>
        </p:nvSpPr>
        <p:spPr>
          <a:xfrm>
            <a:off x="8624799" y="2261009"/>
            <a:ext cx="1335343" cy="345480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Verbesserung</a:t>
            </a:r>
            <a:endParaRPr kumimoji="0" lang="de-DE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alibri"/>
            </a:endParaRPr>
          </a:p>
        </p:txBody>
      </p:sp>
      <p:sp>
        <p:nvSpPr>
          <p:cNvPr id="35" name="Rechteck 21">
            <a:extLst>
              <a:ext uri="{FF2B5EF4-FFF2-40B4-BE49-F238E27FC236}">
                <a16:creationId xmlns:a16="http://schemas.microsoft.com/office/drawing/2014/main" id="{2C0E9139-A541-496F-A5CA-5B683A550D3C}"/>
              </a:ext>
            </a:extLst>
          </p:cNvPr>
          <p:cNvSpPr/>
          <p:nvPr/>
        </p:nvSpPr>
        <p:spPr>
          <a:xfrm>
            <a:off x="1229246" y="897738"/>
            <a:ext cx="1803244" cy="869435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Frontend</a:t>
            </a:r>
            <a:endParaRPr kumimoji="0" lang="de-DE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alibri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de-DE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Profil-Bereich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de-DE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Login/Register</a:t>
            </a:r>
          </a:p>
        </p:txBody>
      </p:sp>
      <p:pic>
        <p:nvPicPr>
          <p:cNvPr id="53" name="Graphic 52" descr="Badge Tick1 with solid fill">
            <a:extLst>
              <a:ext uri="{FF2B5EF4-FFF2-40B4-BE49-F238E27FC236}">
                <a16:creationId xmlns:a16="http://schemas.microsoft.com/office/drawing/2014/main" id="{BE4D74F6-FE9C-2D4A-AE02-9DE77814F6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75266" y="878951"/>
            <a:ext cx="355714" cy="355714"/>
          </a:xfrm>
          <a:prstGeom prst="rect">
            <a:avLst/>
          </a:prstGeom>
        </p:spPr>
      </p:pic>
      <p:sp>
        <p:nvSpPr>
          <p:cNvPr id="62" name="Rechteck 21">
            <a:extLst>
              <a:ext uri="{FF2B5EF4-FFF2-40B4-BE49-F238E27FC236}">
                <a16:creationId xmlns:a16="http://schemas.microsoft.com/office/drawing/2014/main" id="{B319B3EC-E954-AA4D-89A9-2C0F89A3F7FC}"/>
              </a:ext>
            </a:extLst>
          </p:cNvPr>
          <p:cNvSpPr/>
          <p:nvPr/>
        </p:nvSpPr>
        <p:spPr>
          <a:xfrm>
            <a:off x="3074892" y="820738"/>
            <a:ext cx="1803244" cy="833395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Aktienübersicht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Graphen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Suche</a:t>
            </a:r>
          </a:p>
        </p:txBody>
      </p:sp>
      <p:sp>
        <p:nvSpPr>
          <p:cNvPr id="63" name="Rechteck 21">
            <a:extLst>
              <a:ext uri="{FF2B5EF4-FFF2-40B4-BE49-F238E27FC236}">
                <a16:creationId xmlns:a16="http://schemas.microsoft.com/office/drawing/2014/main" id="{E85BCA98-6ECA-8E41-AAC3-5D1C82C5727C}"/>
              </a:ext>
            </a:extLst>
          </p:cNvPr>
          <p:cNvSpPr/>
          <p:nvPr/>
        </p:nvSpPr>
        <p:spPr>
          <a:xfrm>
            <a:off x="4118255" y="1729235"/>
            <a:ext cx="1519762" cy="996347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Order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Übersicht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Aufgeben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Stornieren</a:t>
            </a:r>
          </a:p>
        </p:txBody>
      </p:sp>
      <p:sp>
        <p:nvSpPr>
          <p:cNvPr id="64" name="Rechteck 21">
            <a:extLst>
              <a:ext uri="{FF2B5EF4-FFF2-40B4-BE49-F238E27FC236}">
                <a16:creationId xmlns:a16="http://schemas.microsoft.com/office/drawing/2014/main" id="{77A8AC93-4A58-D147-A4FC-EED40F1DCF8B}"/>
              </a:ext>
            </a:extLst>
          </p:cNvPr>
          <p:cNvSpPr/>
          <p:nvPr/>
        </p:nvSpPr>
        <p:spPr>
          <a:xfrm>
            <a:off x="3210012" y="4487816"/>
            <a:ext cx="1928732" cy="996008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Depotübersicht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Einzelne Positionen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Depotkonto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Verrechnungskonto</a:t>
            </a:r>
          </a:p>
        </p:txBody>
      </p:sp>
      <p:cxnSp>
        <p:nvCxnSpPr>
          <p:cNvPr id="65" name="Gerade Verbindung mit Pfeil 19">
            <a:extLst>
              <a:ext uri="{FF2B5EF4-FFF2-40B4-BE49-F238E27FC236}">
                <a16:creationId xmlns:a16="http://schemas.microsoft.com/office/drawing/2014/main" id="{7A209EE1-27CD-D246-943B-AA255D4D9AB3}"/>
              </a:ext>
            </a:extLst>
          </p:cNvPr>
          <p:cNvCxnSpPr>
            <a:cxnSpLocks/>
          </p:cNvCxnSpPr>
          <p:nvPr/>
        </p:nvCxnSpPr>
        <p:spPr>
          <a:xfrm flipV="1">
            <a:off x="3126943" y="1644165"/>
            <a:ext cx="0" cy="155345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hteck 21">
            <a:extLst>
              <a:ext uri="{FF2B5EF4-FFF2-40B4-BE49-F238E27FC236}">
                <a16:creationId xmlns:a16="http://schemas.microsoft.com/office/drawing/2014/main" id="{0FD9047B-332F-474B-9392-9930467479E8}"/>
              </a:ext>
            </a:extLst>
          </p:cNvPr>
          <p:cNvSpPr/>
          <p:nvPr/>
        </p:nvSpPr>
        <p:spPr>
          <a:xfrm>
            <a:off x="2182285" y="2105377"/>
            <a:ext cx="1766374" cy="802466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Backend</a:t>
            </a:r>
            <a:endParaRPr kumimoji="0" lang="de-DE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alibri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Login/Register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Grundfunktionen</a:t>
            </a:r>
          </a:p>
        </p:txBody>
      </p:sp>
      <p:cxnSp>
        <p:nvCxnSpPr>
          <p:cNvPr id="67" name="Gerade Verbindung mit Pfeil 19">
            <a:extLst>
              <a:ext uri="{FF2B5EF4-FFF2-40B4-BE49-F238E27FC236}">
                <a16:creationId xmlns:a16="http://schemas.microsoft.com/office/drawing/2014/main" id="{4DA4ED17-E45A-3643-BEB4-D2A585B2E2C4}"/>
              </a:ext>
            </a:extLst>
          </p:cNvPr>
          <p:cNvCxnSpPr>
            <a:cxnSpLocks/>
          </p:cNvCxnSpPr>
          <p:nvPr/>
        </p:nvCxnSpPr>
        <p:spPr>
          <a:xfrm flipV="1">
            <a:off x="4205651" y="2725582"/>
            <a:ext cx="0" cy="50134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Gerade Verbindung mit Pfeil 19">
            <a:extLst>
              <a:ext uri="{FF2B5EF4-FFF2-40B4-BE49-F238E27FC236}">
                <a16:creationId xmlns:a16="http://schemas.microsoft.com/office/drawing/2014/main" id="{B0F86625-A578-2A43-8142-145A6A50F7B9}"/>
              </a:ext>
            </a:extLst>
          </p:cNvPr>
          <p:cNvCxnSpPr>
            <a:cxnSpLocks/>
          </p:cNvCxnSpPr>
          <p:nvPr/>
        </p:nvCxnSpPr>
        <p:spPr>
          <a:xfrm>
            <a:off x="3388370" y="4010321"/>
            <a:ext cx="0" cy="45423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Graphic 40" descr="Badge Tick1 with solid fill">
            <a:extLst>
              <a:ext uri="{FF2B5EF4-FFF2-40B4-BE49-F238E27FC236}">
                <a16:creationId xmlns:a16="http://schemas.microsoft.com/office/drawing/2014/main" id="{30EF0485-D99C-7240-B8A1-DB91A8783771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28105" y="820738"/>
            <a:ext cx="355714" cy="355714"/>
          </a:xfrm>
          <a:prstGeom prst="rect">
            <a:avLst/>
          </a:prstGeom>
        </p:spPr>
      </p:pic>
      <p:pic>
        <p:nvPicPr>
          <p:cNvPr id="42" name="Graphic 41" descr="Badge Tick1 with solid fill">
            <a:extLst>
              <a:ext uri="{FF2B5EF4-FFF2-40B4-BE49-F238E27FC236}">
                <a16:creationId xmlns:a16="http://schemas.microsoft.com/office/drawing/2014/main" id="{09E7EF2A-2826-B948-9589-04A599036AC6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95543" y="1682781"/>
            <a:ext cx="355714" cy="355714"/>
          </a:xfrm>
          <a:prstGeom prst="rect">
            <a:avLst/>
          </a:prstGeom>
        </p:spPr>
      </p:pic>
      <p:pic>
        <p:nvPicPr>
          <p:cNvPr id="44" name="Graphic 43" descr="Badge Tick1 with solid fill">
            <a:extLst>
              <a:ext uri="{FF2B5EF4-FFF2-40B4-BE49-F238E27FC236}">
                <a16:creationId xmlns:a16="http://schemas.microsoft.com/office/drawing/2014/main" id="{E7C9F685-E593-3842-81E0-F3A00B7C9E45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66051" y="4483178"/>
            <a:ext cx="355714" cy="355714"/>
          </a:xfrm>
          <a:prstGeom prst="rect">
            <a:avLst/>
          </a:prstGeom>
        </p:spPr>
      </p:pic>
      <p:cxnSp>
        <p:nvCxnSpPr>
          <p:cNvPr id="46" name="Gerade Verbindung mit Pfeil 19">
            <a:extLst>
              <a:ext uri="{FF2B5EF4-FFF2-40B4-BE49-F238E27FC236}">
                <a16:creationId xmlns:a16="http://schemas.microsoft.com/office/drawing/2014/main" id="{03313DD1-4940-7F4F-AF33-FDF0BABBEF0D}"/>
              </a:ext>
            </a:extLst>
          </p:cNvPr>
          <p:cNvCxnSpPr>
            <a:cxnSpLocks/>
          </p:cNvCxnSpPr>
          <p:nvPr/>
        </p:nvCxnSpPr>
        <p:spPr>
          <a:xfrm>
            <a:off x="2566523" y="3979423"/>
            <a:ext cx="0" cy="162818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hteck 21">
            <a:extLst>
              <a:ext uri="{FF2B5EF4-FFF2-40B4-BE49-F238E27FC236}">
                <a16:creationId xmlns:a16="http://schemas.microsoft.com/office/drawing/2014/main" id="{026D2F9A-E3F3-9645-93A2-B50524134B6E}"/>
              </a:ext>
            </a:extLst>
          </p:cNvPr>
          <p:cNvSpPr/>
          <p:nvPr/>
        </p:nvSpPr>
        <p:spPr>
          <a:xfrm>
            <a:off x="2352942" y="5607609"/>
            <a:ext cx="1766374" cy="719257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600" b="1" dirty="0">
                <a:solidFill>
                  <a:prstClr val="black"/>
                </a:solidFill>
                <a:latin typeface="Calibri" panose="020F0502020204030204"/>
                <a:cs typeface="Calibri"/>
              </a:rPr>
              <a:t>Backend</a:t>
            </a:r>
            <a:endParaRPr kumimoji="0" lang="de-DE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alibri"/>
            </a:endParaRPr>
          </a:p>
          <a:p>
            <a:pPr marL="285750" lvl="0" indent="-285750">
              <a:buFont typeface="Arial"/>
              <a:buChar char="•"/>
              <a:defRPr/>
            </a:pPr>
            <a:r>
              <a:rPr lang="de-DE" sz="1400" dirty="0">
                <a:solidFill>
                  <a:prstClr val="black"/>
                </a:solidFill>
                <a:cs typeface="Calibri"/>
              </a:rPr>
              <a:t>Anbindung Börse</a:t>
            </a:r>
          </a:p>
        </p:txBody>
      </p:sp>
      <p:pic>
        <p:nvPicPr>
          <p:cNvPr id="50" name="Graphic 49" descr="Badge Tick1 with solid fill">
            <a:extLst>
              <a:ext uri="{FF2B5EF4-FFF2-40B4-BE49-F238E27FC236}">
                <a16:creationId xmlns:a16="http://schemas.microsoft.com/office/drawing/2014/main" id="{886CD849-AA89-444C-AB85-1517D003EBCA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46623" y="5622921"/>
            <a:ext cx="355714" cy="355714"/>
          </a:xfrm>
          <a:prstGeom prst="rect">
            <a:avLst/>
          </a:prstGeom>
        </p:spPr>
      </p:pic>
      <p:pic>
        <p:nvPicPr>
          <p:cNvPr id="51" name="Graphic 50" descr="Badge Tick1 with solid fill">
            <a:extLst>
              <a:ext uri="{FF2B5EF4-FFF2-40B4-BE49-F238E27FC236}">
                <a16:creationId xmlns:a16="http://schemas.microsoft.com/office/drawing/2014/main" id="{AFFE2801-2DE7-CE42-A6C5-35AC18BB307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89096" y="2096924"/>
            <a:ext cx="355714" cy="35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6378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9574858-336E-45BB-A89E-6A1EAFCA0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277" y="712269"/>
            <a:ext cx="3370998" cy="5502264"/>
          </a:xfrm>
        </p:spPr>
        <p:txBody>
          <a:bodyPr>
            <a:normAutofit/>
          </a:bodyPr>
          <a:lstStyle/>
          <a:p>
            <a:r>
              <a:rPr lang="de-DE" b="1" dirty="0">
                <a:cs typeface="Calibri Light"/>
              </a:rPr>
              <a:t>Aufwands-schätzung</a:t>
            </a:r>
          </a:p>
        </p:txBody>
      </p:sp>
      <p:graphicFrame>
        <p:nvGraphicFramePr>
          <p:cNvPr id="3" name="Inhaltsplatzhalter 4">
            <a:extLst>
              <a:ext uri="{FF2B5EF4-FFF2-40B4-BE49-F238E27FC236}">
                <a16:creationId xmlns:a16="http://schemas.microsoft.com/office/drawing/2014/main" id="{FE203783-9AE9-46BD-B256-B4B7006AF34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99413599"/>
              </p:ext>
            </p:extLst>
          </p:nvPr>
        </p:nvGraphicFramePr>
        <p:xfrm>
          <a:off x="5035097" y="642938"/>
          <a:ext cx="6269038" cy="5572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1FEA9F37-D046-466E-99B7-857E592D9E5A}"/>
              </a:ext>
            </a:extLst>
          </p:cNvPr>
          <p:cNvCxnSpPr/>
          <p:nvPr/>
        </p:nvCxnSpPr>
        <p:spPr>
          <a:xfrm flipH="1">
            <a:off x="758371" y="2445657"/>
            <a:ext cx="9071" cy="2068285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44" name="Rectangle 43" descr="Stoppuhr">
            <a:extLst>
              <a:ext uri="{FF2B5EF4-FFF2-40B4-BE49-F238E27FC236}">
                <a16:creationId xmlns:a16="http://schemas.microsoft.com/office/drawing/2014/main" id="{186E9C99-E854-CD4A-8364-8F125732EBC2}"/>
              </a:ext>
            </a:extLst>
          </p:cNvPr>
          <p:cNvSpPr/>
          <p:nvPr/>
        </p:nvSpPr>
        <p:spPr>
          <a:xfrm>
            <a:off x="5391372" y="4054242"/>
            <a:ext cx="919400" cy="919400"/>
          </a:xfrm>
          <a:prstGeom prst="rect">
            <a:avLst/>
          </a:prstGeom>
          <a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926351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erson working and looking out window smiling">
            <a:extLst>
              <a:ext uri="{FF2B5EF4-FFF2-40B4-BE49-F238E27FC236}">
                <a16:creationId xmlns:a16="http://schemas.microsoft.com/office/drawing/2014/main" id="{9809491F-156A-4A47-ADA8-40CE40717AC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10" r="-1" b="-1"/>
          <a:stretch/>
        </p:blipFill>
        <p:spPr>
          <a:xfrm>
            <a:off x="4117521" y="10"/>
            <a:ext cx="8074479" cy="6857990"/>
          </a:xfrm>
          <a:prstGeom prst="rect">
            <a:avLst/>
          </a:prstGeom>
        </p:spPr>
      </p:pic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8F23F8A3-8FD7-4779-8323-FDC26BE998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7859800" cy="6858478"/>
          </a:xfrm>
          <a:custGeom>
            <a:avLst/>
            <a:gdLst>
              <a:gd name="connsiteX0" fmla="*/ 7859800 w 7859800"/>
              <a:gd name="connsiteY0" fmla="*/ 6858478 h 6858478"/>
              <a:gd name="connsiteX1" fmla="*/ 435245 w 7859800"/>
              <a:gd name="connsiteY1" fmla="*/ 6858478 h 6858478"/>
              <a:gd name="connsiteX2" fmla="*/ 435505 w 7859800"/>
              <a:gd name="connsiteY2" fmla="*/ 6857916 h 6858478"/>
              <a:gd name="connsiteX3" fmla="*/ 0 w 7859800"/>
              <a:gd name="connsiteY3" fmla="*/ 6857916 h 6858478"/>
              <a:gd name="connsiteX4" fmla="*/ 0 w 7859800"/>
              <a:gd name="connsiteY4" fmla="*/ 0 h 6858478"/>
              <a:gd name="connsiteX5" fmla="*/ 3611620 w 7859800"/>
              <a:gd name="connsiteY5" fmla="*/ 0 h 6858478"/>
              <a:gd name="connsiteX6" fmla="*/ 4677848 w 7859800"/>
              <a:gd name="connsiteY6" fmla="*/ 0 h 6858478"/>
              <a:gd name="connsiteX7" fmla="*/ 4683425 w 7859800"/>
              <a:gd name="connsiteY7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59800" h="6858478">
                <a:moveTo>
                  <a:pt x="7859800" y="6858478"/>
                </a:moveTo>
                <a:lnTo>
                  <a:pt x="435245" y="6858478"/>
                </a:lnTo>
                <a:lnTo>
                  <a:pt x="435505" y="6857916"/>
                </a:lnTo>
                <a:lnTo>
                  <a:pt x="0" y="6857916"/>
                </a:lnTo>
                <a:lnTo>
                  <a:pt x="0" y="0"/>
                </a:lnTo>
                <a:lnTo>
                  <a:pt x="3611620" y="0"/>
                </a:lnTo>
                <a:lnTo>
                  <a:pt x="4677848" y="0"/>
                </a:lnTo>
                <a:lnTo>
                  <a:pt x="4683425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F605C4CC-A25C-416F-8333-7CB7DC97D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7431174" cy="6858478"/>
          </a:xfrm>
          <a:custGeom>
            <a:avLst/>
            <a:gdLst>
              <a:gd name="connsiteX0" fmla="*/ 7431174 w 7431174"/>
              <a:gd name="connsiteY0" fmla="*/ 6858478 h 6858478"/>
              <a:gd name="connsiteX1" fmla="*/ 6619 w 7431174"/>
              <a:gd name="connsiteY1" fmla="*/ 6858478 h 6858478"/>
              <a:gd name="connsiteX2" fmla="*/ 6879 w 7431174"/>
              <a:gd name="connsiteY2" fmla="*/ 6857916 h 6858478"/>
              <a:gd name="connsiteX3" fmla="*/ 0 w 7431174"/>
              <a:gd name="connsiteY3" fmla="*/ 6857916 h 6858478"/>
              <a:gd name="connsiteX4" fmla="*/ 0 w 7431174"/>
              <a:gd name="connsiteY4" fmla="*/ 0 h 6858478"/>
              <a:gd name="connsiteX5" fmla="*/ 3182994 w 7431174"/>
              <a:gd name="connsiteY5" fmla="*/ 0 h 6858478"/>
              <a:gd name="connsiteX6" fmla="*/ 4249222 w 7431174"/>
              <a:gd name="connsiteY6" fmla="*/ 0 h 6858478"/>
              <a:gd name="connsiteX7" fmla="*/ 4254799 w 7431174"/>
              <a:gd name="connsiteY7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31174" h="6858478">
                <a:moveTo>
                  <a:pt x="7431174" y="6858478"/>
                </a:moveTo>
                <a:lnTo>
                  <a:pt x="6619" y="6858478"/>
                </a:lnTo>
                <a:lnTo>
                  <a:pt x="6879" y="6857916"/>
                </a:lnTo>
                <a:lnTo>
                  <a:pt x="0" y="6857916"/>
                </a:lnTo>
                <a:lnTo>
                  <a:pt x="0" y="0"/>
                </a:lnTo>
                <a:lnTo>
                  <a:pt x="3182994" y="0"/>
                </a:lnTo>
                <a:lnTo>
                  <a:pt x="4249222" y="0"/>
                </a:lnTo>
                <a:lnTo>
                  <a:pt x="4254799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D15D11F8-A44A-DB40-994E-AB4914545F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2DAB8DC5-F972-0346-8E18-BAFC5B69DC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DC0C3E7-EA4E-4CE5-8E07-DCDC5C6D60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2022601"/>
            <a:ext cx="5040957" cy="415436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de-DE" sz="2000" dirty="0"/>
              <a:t>Was fehlt noch?</a:t>
            </a:r>
          </a:p>
          <a:p>
            <a:pPr lvl="1"/>
            <a:r>
              <a:rPr lang="de-DE" sz="2000" dirty="0">
                <a:cs typeface="Calibri"/>
              </a:rPr>
              <a:t>Dokumentation</a:t>
            </a:r>
          </a:p>
          <a:p>
            <a:pPr lvl="1"/>
            <a:r>
              <a:rPr lang="de-DE" sz="2000" dirty="0">
                <a:cs typeface="Calibri"/>
              </a:rPr>
              <a:t>Schnittstellenintegration der Börse</a:t>
            </a:r>
          </a:p>
          <a:p>
            <a:pPr lvl="1"/>
            <a:r>
              <a:rPr lang="de-DE" sz="2000" dirty="0">
                <a:cs typeface="Calibri"/>
              </a:rPr>
              <a:t>Hauptfunktionalitäten</a:t>
            </a:r>
          </a:p>
          <a:p>
            <a:pPr marL="457200" lvl="1" indent="0">
              <a:buNone/>
            </a:pPr>
            <a:endParaRPr lang="de-DE" sz="2000" dirty="0">
              <a:cs typeface="Calibri"/>
            </a:endParaRPr>
          </a:p>
          <a:p>
            <a:r>
              <a:rPr lang="de-DE" sz="2000" dirty="0">
                <a:cs typeface="Calibri"/>
              </a:rPr>
              <a:t>Wo liegt unser Fokus die nächsten Wochen?</a:t>
            </a:r>
          </a:p>
          <a:p>
            <a:pPr lvl="1"/>
            <a:r>
              <a:rPr lang="de-DE" sz="2000" dirty="0">
                <a:cs typeface="Calibri"/>
              </a:rPr>
              <a:t>Backend- &amp; Frontend-Funktionalität erweitern</a:t>
            </a:r>
          </a:p>
          <a:p>
            <a:pPr lvl="1"/>
            <a:r>
              <a:rPr lang="de-DE" sz="2000" dirty="0">
                <a:cs typeface="Calibri"/>
              </a:rPr>
              <a:t>Sicherheit der Transaktionen gewährleisten</a:t>
            </a:r>
          </a:p>
          <a:p>
            <a:pPr lvl="1"/>
            <a:r>
              <a:rPr lang="de-DE" sz="2000" dirty="0" err="1">
                <a:cs typeface="Calibri"/>
              </a:rPr>
              <a:t>Testing</a:t>
            </a:r>
            <a:endParaRPr lang="de-DE" sz="2000" dirty="0">
              <a:cs typeface="Calibri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EA98687-DDD6-489F-997A-DCD05192CD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365125"/>
            <a:ext cx="5266155" cy="1325563"/>
          </a:xfrm>
        </p:spPr>
        <p:txBody>
          <a:bodyPr>
            <a:normAutofit/>
          </a:bodyPr>
          <a:lstStyle/>
          <a:p>
            <a:r>
              <a:rPr lang="de-DE" b="1" dirty="0"/>
              <a:t>Ausblick</a:t>
            </a:r>
          </a:p>
        </p:txBody>
      </p:sp>
    </p:spTree>
    <p:extLst>
      <p:ext uri="{BB962C8B-B14F-4D97-AF65-F5344CB8AC3E}">
        <p14:creationId xmlns:p14="http://schemas.microsoft.com/office/powerpoint/2010/main" val="14544009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3C47C2-33A2-44B2-BEAB-FEB679075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3324"/>
            <a:ext cx="12192000" cy="6861324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3">
            <a:extLst>
              <a:ext uri="{FF2B5EF4-FFF2-40B4-BE49-F238E27FC236}">
                <a16:creationId xmlns:a16="http://schemas.microsoft.com/office/drawing/2014/main" id="{AD182BA8-54AD-4D9F-8264-B0FA8BB47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246925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6">
            <a:extLst>
              <a:ext uri="{FF2B5EF4-FFF2-40B4-BE49-F238E27FC236}">
                <a16:creationId xmlns:a16="http://schemas.microsoft.com/office/drawing/2014/main" id="{4ED83379-0499-45E1-AB78-6AA230F96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479"/>
            <a:ext cx="9324977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97A0866-4D60-4649-8B02-518BC7BF93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672" y="962246"/>
            <a:ext cx="6437700" cy="2611967"/>
          </a:xfrm>
        </p:spPr>
        <p:txBody>
          <a:bodyPr anchor="b">
            <a:normAutofit/>
          </a:bodyPr>
          <a:lstStyle/>
          <a:p>
            <a:pPr algn="l"/>
            <a:r>
              <a:rPr lang="de-DE" sz="5400" b="1" dirty="0"/>
              <a:t>Simulation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7F0CC73-1AF3-4A5B-8C71-C654AB62D5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4672" y="3702993"/>
            <a:ext cx="4616414" cy="1155525"/>
          </a:xfrm>
        </p:spPr>
        <p:txBody>
          <a:bodyPr anchor="t">
            <a:normAutofit/>
          </a:bodyPr>
          <a:lstStyle/>
          <a:p>
            <a:pPr algn="l"/>
            <a:r>
              <a:rPr lang="de-DE"/>
              <a:t>Gruppenmitglieder:</a:t>
            </a:r>
          </a:p>
        </p:txBody>
      </p:sp>
      <p:pic>
        <p:nvPicPr>
          <p:cNvPr id="5" name="Grafik 4" descr="Schuljunge mit einfarbiger Füllung">
            <a:extLst>
              <a:ext uri="{FF2B5EF4-FFF2-40B4-BE49-F238E27FC236}">
                <a16:creationId xmlns:a16="http://schemas.microsoft.com/office/drawing/2014/main" id="{4193AC77-D571-4965-AC1D-0EFF931837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4997" y="4533906"/>
            <a:ext cx="914400" cy="914400"/>
          </a:xfrm>
          <a:prstGeom prst="rect">
            <a:avLst/>
          </a:prstGeom>
        </p:spPr>
      </p:pic>
      <p:pic>
        <p:nvPicPr>
          <p:cNvPr id="7" name="Grafik 6" descr="Männliches Profil mit einfarbiger Füllung">
            <a:extLst>
              <a:ext uri="{FF2B5EF4-FFF2-40B4-BE49-F238E27FC236}">
                <a16:creationId xmlns:a16="http://schemas.microsoft.com/office/drawing/2014/main" id="{A4C215A0-C9DB-454B-A649-154D09E398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19397" y="4542833"/>
            <a:ext cx="914400" cy="914400"/>
          </a:xfrm>
          <a:prstGeom prst="rect">
            <a:avLst/>
          </a:prstGeom>
        </p:spPr>
      </p:pic>
      <p:pic>
        <p:nvPicPr>
          <p:cNvPr id="11" name="Grafik 10" descr="Schuljunge mit einfarbiger Füllung">
            <a:extLst>
              <a:ext uri="{FF2B5EF4-FFF2-40B4-BE49-F238E27FC236}">
                <a16:creationId xmlns:a16="http://schemas.microsoft.com/office/drawing/2014/main" id="{857432BC-43D2-48F7-B699-C5927B34DD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33797" y="4533906"/>
            <a:ext cx="914400" cy="914400"/>
          </a:xfrm>
          <a:prstGeom prst="rect">
            <a:avLst/>
          </a:prstGeom>
        </p:spPr>
      </p:pic>
      <p:pic>
        <p:nvPicPr>
          <p:cNvPr id="13" name="Grafik 12" descr="Männliches Profil mit einfarbiger Füllung">
            <a:extLst>
              <a:ext uri="{FF2B5EF4-FFF2-40B4-BE49-F238E27FC236}">
                <a16:creationId xmlns:a16="http://schemas.microsoft.com/office/drawing/2014/main" id="{452BA81A-BECA-4988-8C56-36E48895A8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348197" y="4533906"/>
            <a:ext cx="914400" cy="914400"/>
          </a:xfrm>
          <a:prstGeom prst="rect">
            <a:avLst/>
          </a:prstGeom>
        </p:spPr>
      </p:pic>
      <p:pic>
        <p:nvPicPr>
          <p:cNvPr id="14" name="Grafik 13" descr="Schuljunge mit einfarbiger Füllung">
            <a:extLst>
              <a:ext uri="{FF2B5EF4-FFF2-40B4-BE49-F238E27FC236}">
                <a16:creationId xmlns:a16="http://schemas.microsoft.com/office/drawing/2014/main" id="{A213A363-46D5-4244-A7A5-90AB29E625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67730" y="4541088"/>
            <a:ext cx="914400" cy="914400"/>
          </a:xfrm>
          <a:prstGeom prst="rect">
            <a:avLst/>
          </a:prstGeom>
        </p:spPr>
      </p:pic>
      <p:pic>
        <p:nvPicPr>
          <p:cNvPr id="15" name="Grafik 14" descr="Männliches Profil mit einfarbiger Füllung">
            <a:extLst>
              <a:ext uri="{FF2B5EF4-FFF2-40B4-BE49-F238E27FC236}">
                <a16:creationId xmlns:a16="http://schemas.microsoft.com/office/drawing/2014/main" id="{940F0125-2A6D-41FA-9CBE-02B822F00B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02011" y="4546537"/>
            <a:ext cx="914400" cy="914400"/>
          </a:xfrm>
          <a:prstGeom prst="rect">
            <a:avLst/>
          </a:prstGeom>
        </p:spPr>
      </p:pic>
      <p:sp>
        <p:nvSpPr>
          <p:cNvPr id="16" name="Untertitel 2">
            <a:extLst>
              <a:ext uri="{FF2B5EF4-FFF2-40B4-BE49-F238E27FC236}">
                <a16:creationId xmlns:a16="http://schemas.microsoft.com/office/drawing/2014/main" id="{0FBC1A73-7DAE-4100-8D53-B6D15CC6B3EA}"/>
              </a:ext>
            </a:extLst>
          </p:cNvPr>
          <p:cNvSpPr txBox="1">
            <a:spLocks/>
          </p:cNvSpPr>
          <p:nvPr/>
        </p:nvSpPr>
        <p:spPr>
          <a:xfrm>
            <a:off x="725560" y="5317991"/>
            <a:ext cx="6595924" cy="11555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Aaron	Matthias	Patrick	Michael	Jan	Troy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Schweig	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Vonend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	Mischka	Angermeier	Grübener	Kessler</a:t>
            </a:r>
          </a:p>
        </p:txBody>
      </p:sp>
    </p:spTree>
    <p:extLst>
      <p:ext uri="{BB962C8B-B14F-4D97-AF65-F5344CB8AC3E}">
        <p14:creationId xmlns:p14="http://schemas.microsoft.com/office/powerpoint/2010/main" val="33008384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84D5F88-4872-49B9-8EA3-6715EDEC5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de-DE" b="1" dirty="0">
                <a:solidFill>
                  <a:srgbClr val="FFFFFF"/>
                </a:solidFill>
              </a:rPr>
              <a:t>Geschäftsprozessanalyse/-modellierung</a:t>
            </a:r>
          </a:p>
        </p:txBody>
      </p:sp>
      <p:pic>
        <p:nvPicPr>
          <p:cNvPr id="7" name="Grafik 6" descr="Ein Bild, das Text, Schild, Screenshot enthält.&#10;&#10;Automatisch generierte Beschreibung">
            <a:extLst>
              <a:ext uri="{FF2B5EF4-FFF2-40B4-BE49-F238E27FC236}">
                <a16:creationId xmlns:a16="http://schemas.microsoft.com/office/drawing/2014/main" id="{8225B611-2DBA-4FA4-82F4-766EF6140B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926" y="2426721"/>
            <a:ext cx="11686147" cy="2004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0192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84D5F88-4872-49B9-8EA3-6715EDEC5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de-DE" b="1" dirty="0">
                <a:solidFill>
                  <a:srgbClr val="FFFFFF"/>
                </a:solidFill>
              </a:rPr>
              <a:t>Prototyp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7EA77DBE-6897-4333-954B-794690D73F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de-DE">
                <a:solidFill>
                  <a:srgbClr val="FFFFFF"/>
                </a:solidFill>
                <a:latin typeface="Calibri"/>
                <a:cs typeface="Calibri"/>
              </a:rPr>
              <a:t>Vorgehen zu Marktsimulation</a:t>
            </a:r>
          </a:p>
          <a:p>
            <a:r>
              <a:rPr lang="de-DE" b="0" i="0">
                <a:solidFill>
                  <a:srgbClr val="FFFFFF"/>
                </a:solidFill>
                <a:effectLst/>
                <a:latin typeface="Calibri"/>
                <a:cs typeface="Calibri"/>
              </a:rPr>
              <a:t>Grundlegendes zu Fama-French-Modell</a:t>
            </a:r>
          </a:p>
          <a:p>
            <a:r>
              <a:rPr lang="de-DE">
                <a:solidFill>
                  <a:srgbClr val="FFFFFF"/>
                </a:solidFill>
                <a:latin typeface="Calibri"/>
                <a:cs typeface="Calibri"/>
              </a:rPr>
              <a:t>Probleme bei erstem Vorgehen</a:t>
            </a:r>
          </a:p>
          <a:p>
            <a:r>
              <a:rPr lang="de-DE" b="0" i="0">
                <a:solidFill>
                  <a:srgbClr val="FFFFFF"/>
                </a:solidFill>
                <a:effectLst/>
                <a:latin typeface="Calibri"/>
                <a:cs typeface="Calibri"/>
              </a:rPr>
              <a:t>Idee mit </a:t>
            </a:r>
            <a:r>
              <a:rPr lang="de-DE">
                <a:solidFill>
                  <a:srgbClr val="FFFFFF"/>
                </a:solidFill>
                <a:latin typeface="Calibri"/>
                <a:cs typeface="Calibri"/>
              </a:rPr>
              <a:t>Verwendung von verschiedenen </a:t>
            </a:r>
            <a:r>
              <a:rPr lang="de-DE" b="0" i="0">
                <a:solidFill>
                  <a:srgbClr val="FFFFFF"/>
                </a:solidFill>
                <a:effectLst/>
                <a:latin typeface="Calibri"/>
                <a:cs typeface="Calibri"/>
              </a:rPr>
              <a:t>Szenarien</a:t>
            </a:r>
          </a:p>
          <a:p>
            <a:r>
              <a:rPr lang="de-DE">
                <a:solidFill>
                  <a:srgbClr val="FFFFFF"/>
                </a:solidFill>
                <a:latin typeface="Calibri"/>
                <a:cs typeface="Calibri"/>
              </a:rPr>
              <a:t>Auswahl der Szenarien</a:t>
            </a:r>
          </a:p>
          <a:p>
            <a:r>
              <a:rPr lang="de-DE">
                <a:solidFill>
                  <a:srgbClr val="FFFFFF"/>
                </a:solidFill>
                <a:latin typeface="Calibri"/>
                <a:cs typeface="Calibri"/>
              </a:rPr>
              <a:t>Erklärungen zu unserer Datengrundlage</a:t>
            </a:r>
          </a:p>
          <a:p>
            <a:pPr marL="0" indent="0">
              <a:buNone/>
            </a:pPr>
            <a:endParaRPr lang="de-DE" b="0" i="0">
              <a:solidFill>
                <a:srgbClr val="FFFFFF"/>
              </a:solidFill>
              <a:effectLst/>
              <a:latin typeface="Calibri"/>
              <a:cs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4DF13D-E298-453E-8B3B-4733D9372389}"/>
              </a:ext>
            </a:extLst>
          </p:cNvPr>
          <p:cNvSpPr txBox="1"/>
          <p:nvPr/>
        </p:nvSpPr>
        <p:spPr>
          <a:xfrm>
            <a:off x="884957" y="1165370"/>
            <a:ext cx="15583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Szenarios</a:t>
            </a:r>
            <a:endParaRPr kumimoji="0" lang="de-DE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124886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84D5F88-4872-49B9-8EA3-6715EDEC5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de-DE" b="1" dirty="0">
                <a:solidFill>
                  <a:srgbClr val="FFFFFF"/>
                </a:solidFill>
              </a:rPr>
              <a:t>Prototyp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7EA77DBE-6897-4333-954B-794690D73F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1.	Szenario: Kursabsturz durch Übernahme (26.10.2020)</a:t>
            </a:r>
          </a:p>
          <a:p>
            <a:endParaRPr lang="de-DE" dirty="0"/>
          </a:p>
          <a:p>
            <a:r>
              <a:rPr lang="de-DE" dirty="0"/>
              <a:t>Open : 118,27$ </a:t>
            </a:r>
            <a:r>
              <a:rPr lang="en-US" dirty="0"/>
              <a:t>(von </a:t>
            </a:r>
            <a:r>
              <a:rPr lang="de-DE" dirty="0"/>
              <a:t>149,68$</a:t>
            </a:r>
            <a:r>
              <a:rPr lang="en-US" dirty="0"/>
              <a:t>)</a:t>
            </a:r>
            <a:endParaRPr lang="de-DE" dirty="0"/>
          </a:p>
          <a:p>
            <a:r>
              <a:rPr lang="de-DE" dirty="0"/>
              <a:t>High : 118,68$ </a:t>
            </a:r>
          </a:p>
          <a:p>
            <a:r>
              <a:rPr lang="de-DE" dirty="0"/>
              <a:t>Low : 113,23$</a:t>
            </a:r>
          </a:p>
          <a:p>
            <a:r>
              <a:rPr lang="de-DE" dirty="0"/>
              <a:t>Close : 115,02$</a:t>
            </a:r>
          </a:p>
          <a:p>
            <a:r>
              <a:rPr lang="de-DE" dirty="0"/>
              <a:t>Volume : 11.290.158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4DF13D-E298-453E-8B3B-4733D9372389}"/>
              </a:ext>
            </a:extLst>
          </p:cNvPr>
          <p:cNvSpPr txBox="1"/>
          <p:nvPr/>
        </p:nvSpPr>
        <p:spPr>
          <a:xfrm>
            <a:off x="884957" y="1165370"/>
            <a:ext cx="15583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Szenarios</a:t>
            </a:r>
            <a:endParaRPr kumimoji="0" lang="de-DE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3045D5FD-DCC5-A949-8609-442CE77CCD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9204" y="2501557"/>
            <a:ext cx="5441389" cy="3810343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40613455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3C47C2-33A2-44B2-BEAB-FEB679075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3324"/>
            <a:ext cx="12192000" cy="6861324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3">
            <a:extLst>
              <a:ext uri="{FF2B5EF4-FFF2-40B4-BE49-F238E27FC236}">
                <a16:creationId xmlns:a16="http://schemas.microsoft.com/office/drawing/2014/main" id="{AD182BA8-54AD-4D9F-8264-B0FA8BB47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246925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6">
            <a:extLst>
              <a:ext uri="{FF2B5EF4-FFF2-40B4-BE49-F238E27FC236}">
                <a16:creationId xmlns:a16="http://schemas.microsoft.com/office/drawing/2014/main" id="{4ED83379-0499-45E1-AB78-6AA230F96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479"/>
            <a:ext cx="9324977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97A0866-4D60-4649-8B02-518BC7BF93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672" y="2240439"/>
            <a:ext cx="6555578" cy="1333774"/>
          </a:xfrm>
        </p:spPr>
        <p:txBody>
          <a:bodyPr anchor="b">
            <a:normAutofit fontScale="90000"/>
          </a:bodyPr>
          <a:lstStyle/>
          <a:p>
            <a:pPr algn="l"/>
            <a:br>
              <a:rPr lang="de-DE" sz="5400" dirty="0"/>
            </a:br>
            <a:r>
              <a:rPr lang="de-DE" sz="5400" b="1" dirty="0"/>
              <a:t>Geschäftskundenbroker</a:t>
            </a:r>
          </a:p>
        </p:txBody>
      </p:sp>
    </p:spTree>
    <p:extLst>
      <p:ext uri="{BB962C8B-B14F-4D97-AF65-F5344CB8AC3E}">
        <p14:creationId xmlns:p14="http://schemas.microsoft.com/office/powerpoint/2010/main" val="10720189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84D5F88-4872-49B9-8EA3-6715EDEC5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de-DE" b="1" dirty="0">
                <a:solidFill>
                  <a:srgbClr val="FFFFFF"/>
                </a:solidFill>
              </a:rPr>
              <a:t>Prototyp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7EA77DBE-6897-4333-954B-794690D73F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/>
              <a:t>2.	Szenario: Geringes gehandeltes Volumen (24.12.2019)</a:t>
            </a:r>
          </a:p>
          <a:p>
            <a:endParaRPr lang="de-DE"/>
          </a:p>
          <a:p>
            <a:r>
              <a:rPr lang="de-DE"/>
              <a:t>Open : 134,12$</a:t>
            </a:r>
          </a:p>
          <a:p>
            <a:r>
              <a:rPr lang="de-DE"/>
              <a:t>High : 134,36$</a:t>
            </a:r>
          </a:p>
          <a:p>
            <a:r>
              <a:rPr lang="de-DE"/>
              <a:t>Low : 133,60$</a:t>
            </a:r>
          </a:p>
          <a:p>
            <a:r>
              <a:rPr lang="de-DE"/>
              <a:t>Close : 133,60$</a:t>
            </a:r>
          </a:p>
          <a:p>
            <a:r>
              <a:rPr lang="de-DE"/>
              <a:t>Volume : 117.911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4DF13D-E298-453E-8B3B-4733D9372389}"/>
              </a:ext>
            </a:extLst>
          </p:cNvPr>
          <p:cNvSpPr txBox="1"/>
          <p:nvPr/>
        </p:nvSpPr>
        <p:spPr>
          <a:xfrm>
            <a:off x="884957" y="1165370"/>
            <a:ext cx="15583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Szenarios</a:t>
            </a:r>
            <a:endParaRPr kumimoji="0" lang="de-DE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6D95899A-7059-7740-9A93-3574EE3D64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0800" y="2502000"/>
            <a:ext cx="5445320" cy="3803515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8389214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84D5F88-4872-49B9-8EA3-6715EDEC5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de-DE" b="1" dirty="0">
                <a:solidFill>
                  <a:srgbClr val="FFFFFF"/>
                </a:solidFill>
              </a:rPr>
              <a:t>Prototyp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7EA77DBE-6897-4333-954B-794690D73F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/>
              <a:t>3.	Szenario: Hohes gehandeltes Volumen (28.10.2020)</a:t>
            </a:r>
          </a:p>
          <a:p>
            <a:endParaRPr lang="de-DE"/>
          </a:p>
          <a:p>
            <a:r>
              <a:rPr lang="de-DE"/>
              <a:t>Open : 109,67$</a:t>
            </a:r>
          </a:p>
          <a:p>
            <a:r>
              <a:rPr lang="de-DE"/>
              <a:t>High : 110,34$</a:t>
            </a:r>
          </a:p>
          <a:p>
            <a:r>
              <a:rPr lang="de-DE"/>
              <a:t>Low : 107,70$</a:t>
            </a:r>
          </a:p>
          <a:p>
            <a:r>
              <a:rPr lang="de-DE"/>
              <a:t>Close : 108,11$</a:t>
            </a:r>
          </a:p>
          <a:p>
            <a:r>
              <a:rPr lang="de-DE"/>
              <a:t>Volume : 5.486.661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4DF13D-E298-453E-8B3B-4733D9372389}"/>
              </a:ext>
            </a:extLst>
          </p:cNvPr>
          <p:cNvSpPr txBox="1"/>
          <p:nvPr/>
        </p:nvSpPr>
        <p:spPr>
          <a:xfrm>
            <a:off x="884957" y="1165370"/>
            <a:ext cx="15583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Szenarios</a:t>
            </a:r>
            <a:endParaRPr kumimoji="0" lang="de-DE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89BB4F87-4D71-E143-B30F-46F55E9048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0800" y="2502000"/>
            <a:ext cx="5451670" cy="3896052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24486296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84D5F88-4872-49B9-8EA3-6715EDEC5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de-DE" b="1" dirty="0">
                <a:solidFill>
                  <a:srgbClr val="FFFFFF"/>
                </a:solidFill>
              </a:rPr>
              <a:t>Prototyp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7EA77DBE-6897-4333-954B-794690D73F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/>
              <a:t>4.	Szenario: Positive Nachricht (24.04.2019)</a:t>
            </a:r>
          </a:p>
          <a:p>
            <a:endParaRPr lang="de-DE"/>
          </a:p>
          <a:p>
            <a:r>
              <a:rPr lang="de-DE"/>
              <a:t>Open : 125,82$</a:t>
            </a:r>
          </a:p>
          <a:p>
            <a:r>
              <a:rPr lang="de-DE"/>
              <a:t>High : 130,15$</a:t>
            </a:r>
          </a:p>
          <a:p>
            <a:r>
              <a:rPr lang="de-DE"/>
              <a:t>Low : 125,61$</a:t>
            </a:r>
          </a:p>
          <a:p>
            <a:r>
              <a:rPr lang="de-DE"/>
              <a:t>Close : 129,08$</a:t>
            </a:r>
          </a:p>
          <a:p>
            <a:r>
              <a:rPr lang="de-DE"/>
              <a:t>Volume : 4.694.129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4DF13D-E298-453E-8B3B-4733D9372389}"/>
              </a:ext>
            </a:extLst>
          </p:cNvPr>
          <p:cNvSpPr txBox="1"/>
          <p:nvPr/>
        </p:nvSpPr>
        <p:spPr>
          <a:xfrm>
            <a:off x="884957" y="1165370"/>
            <a:ext cx="15583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Szenarios</a:t>
            </a:r>
            <a:endParaRPr kumimoji="0" lang="de-DE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1E2369D-702B-324C-9BAD-48F06CF396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0800" y="2502000"/>
            <a:ext cx="5363628" cy="3833133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8345172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84D5F88-4872-49B9-8EA3-6715EDEC5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de-DE" b="1" dirty="0">
                <a:solidFill>
                  <a:srgbClr val="FFFFFF"/>
                </a:solidFill>
              </a:rPr>
              <a:t>Prototyp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7EA77DBE-6897-4333-954B-794690D73F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/>
              <a:t>5.	Szenario: Normaler Handelstag mit durchschnittlichem Volumen (22.10.2019)</a:t>
            </a:r>
          </a:p>
          <a:p>
            <a:endParaRPr lang="de-DE"/>
          </a:p>
          <a:p>
            <a:r>
              <a:rPr lang="de-DE"/>
              <a:t>Open : 133,31$</a:t>
            </a:r>
          </a:p>
          <a:p>
            <a:r>
              <a:rPr lang="de-DE"/>
              <a:t>High : 133,98$</a:t>
            </a:r>
          </a:p>
          <a:p>
            <a:r>
              <a:rPr lang="de-DE"/>
              <a:t>Low : 131,58$</a:t>
            </a:r>
          </a:p>
          <a:p>
            <a:r>
              <a:rPr lang="de-DE"/>
              <a:t>Close : 131,80$</a:t>
            </a:r>
          </a:p>
          <a:p>
            <a:r>
              <a:rPr lang="de-DE"/>
              <a:t>Volume : 1.092.808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4DF13D-E298-453E-8B3B-4733D9372389}"/>
              </a:ext>
            </a:extLst>
          </p:cNvPr>
          <p:cNvSpPr txBox="1"/>
          <p:nvPr/>
        </p:nvSpPr>
        <p:spPr>
          <a:xfrm>
            <a:off x="884957" y="1165370"/>
            <a:ext cx="15583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Szenarios</a:t>
            </a:r>
            <a:endParaRPr kumimoji="0" lang="de-DE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F8B865CF-AD0E-6545-BB75-452E6C0807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0800" y="2502000"/>
            <a:ext cx="5451718" cy="3807984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8114607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84D5F88-4872-49B9-8EA3-6715EDEC5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de-DE" b="1" dirty="0">
                <a:solidFill>
                  <a:srgbClr val="FFFFFF"/>
                </a:solidFill>
              </a:rPr>
              <a:t>Prototyp</a:t>
            </a:r>
          </a:p>
        </p:txBody>
      </p:sp>
      <p:pic>
        <p:nvPicPr>
          <p:cNvPr id="6" name="Graphic 5" descr="Male profile with solid fill">
            <a:extLst>
              <a:ext uri="{FF2B5EF4-FFF2-40B4-BE49-F238E27FC236}">
                <a16:creationId xmlns:a16="http://schemas.microsoft.com/office/drawing/2014/main" id="{D0BD5DAD-CC31-4AE3-9832-D7C2EF6251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29306" y="2485157"/>
            <a:ext cx="1884362" cy="1884362"/>
          </a:xfrm>
          <a:prstGeom prst="rect">
            <a:avLst/>
          </a:prstGeom>
        </p:spPr>
      </p:pic>
      <p:pic>
        <p:nvPicPr>
          <p:cNvPr id="14" name="Graphic 13" descr="Brain in head with solid fill">
            <a:extLst>
              <a:ext uri="{FF2B5EF4-FFF2-40B4-BE49-F238E27FC236}">
                <a16:creationId xmlns:a16="http://schemas.microsoft.com/office/drawing/2014/main" id="{8BD03EE4-1BB6-41BC-8C20-20E8A0F5A1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151172" y="2485157"/>
            <a:ext cx="1884361" cy="1884361"/>
          </a:xfrm>
          <a:prstGeom prst="rect">
            <a:avLst/>
          </a:prstGeom>
        </p:spPr>
      </p:pic>
      <p:pic>
        <p:nvPicPr>
          <p:cNvPr id="16" name="Graphic 15" descr="Upward trend outline">
            <a:extLst>
              <a:ext uri="{FF2B5EF4-FFF2-40B4-BE49-F238E27FC236}">
                <a16:creationId xmlns:a16="http://schemas.microsoft.com/office/drawing/2014/main" id="{13D9A5D3-058C-4E27-8734-99635382476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384474" y="2485157"/>
            <a:ext cx="1884360" cy="188436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82B8318-342E-4AAC-8E93-5A579805FBCC}"/>
              </a:ext>
            </a:extLst>
          </p:cNvPr>
          <p:cNvSpPr txBox="1"/>
          <p:nvPr/>
        </p:nvSpPr>
        <p:spPr>
          <a:xfrm>
            <a:off x="1650286" y="4464416"/>
            <a:ext cx="10424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Agent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940D06C-53E6-4016-84EF-3D7EC612E615}"/>
              </a:ext>
            </a:extLst>
          </p:cNvPr>
          <p:cNvSpPr txBox="1"/>
          <p:nvPr/>
        </p:nvSpPr>
        <p:spPr>
          <a:xfrm>
            <a:off x="5241324" y="4464416"/>
            <a:ext cx="14707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Behavior</a:t>
            </a:r>
            <a:endParaRPr kumimoji="0" lang="de-DE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CBEEE-C0FE-41D3-8F2D-FD6182270822}"/>
              </a:ext>
            </a:extLst>
          </p:cNvPr>
          <p:cNvSpPr txBox="1"/>
          <p:nvPr/>
        </p:nvSpPr>
        <p:spPr>
          <a:xfrm>
            <a:off x="9690614" y="4464416"/>
            <a:ext cx="12720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Market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B16CBBA-BEC5-426E-927B-F45906C4A28D}"/>
              </a:ext>
            </a:extLst>
          </p:cNvPr>
          <p:cNvSpPr txBox="1"/>
          <p:nvPr/>
        </p:nvSpPr>
        <p:spPr>
          <a:xfrm>
            <a:off x="884957" y="1165370"/>
            <a:ext cx="34147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Szenarios Realisierung</a:t>
            </a:r>
            <a:endParaRPr kumimoji="0" lang="de-DE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608921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1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84D5F88-4872-49B9-8EA3-6715EDEC5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de-DE" b="1" dirty="0">
                <a:solidFill>
                  <a:srgbClr val="FFFFFF"/>
                </a:solidFill>
              </a:rPr>
              <a:t>Prototyp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7EA77DBE-6897-4333-954B-794690D73F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de-DE">
                <a:cs typeface="Calibri"/>
              </a:rPr>
              <a:t>Interne Abstraktion der eigentlichen Börse</a:t>
            </a:r>
          </a:p>
          <a:p>
            <a:pPr lvl="1"/>
            <a:r>
              <a:rPr lang="de-DE">
                <a:cs typeface="Calibri"/>
              </a:rPr>
              <a:t>--&gt; ermöglicht unabhängigere Entwicklung</a:t>
            </a:r>
          </a:p>
          <a:p>
            <a:pPr lvl="1"/>
            <a:r>
              <a:rPr lang="de-DE">
                <a:cs typeface="Calibri"/>
              </a:rPr>
              <a:t>Tests können durchgeführt werden, ohne mit der echten Börse zu interagieren (</a:t>
            </a:r>
            <a:r>
              <a:rPr lang="de-DE" err="1">
                <a:cs typeface="Calibri"/>
              </a:rPr>
              <a:t>IoC</a:t>
            </a:r>
            <a:r>
              <a:rPr lang="de-DE">
                <a:cs typeface="Calibri"/>
              </a:rPr>
              <a:t>, DI)</a:t>
            </a:r>
            <a:br>
              <a:rPr lang="de-DE">
                <a:cs typeface="Calibri"/>
              </a:rPr>
            </a:br>
            <a:endParaRPr lang="de-DE">
              <a:cs typeface="Calibri"/>
            </a:endParaRPr>
          </a:p>
          <a:p>
            <a:r>
              <a:rPr lang="de-DE">
                <a:cs typeface="Calibri"/>
              </a:rPr>
              <a:t>Bereitstellen einfacher Endpunkte zum verwalten von Szenarien</a:t>
            </a:r>
            <a:br>
              <a:rPr lang="de-DE">
                <a:cs typeface="Calibri"/>
              </a:rPr>
            </a:br>
            <a:endParaRPr lang="de-DE">
              <a:cs typeface="Calibri"/>
            </a:endParaRPr>
          </a:p>
          <a:p>
            <a:r>
              <a:rPr lang="de-DE">
                <a:cs typeface="Calibri"/>
              </a:rPr>
              <a:t>Nutzung der Börse zum platzieren von Orders und laden von aktuellen Preisen, sodass Reaktionen auf Entwicklungen stattfinden können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D1779D-037D-40BC-A051-294C8D449ADE}"/>
              </a:ext>
            </a:extLst>
          </p:cNvPr>
          <p:cNvSpPr txBox="1"/>
          <p:nvPr/>
        </p:nvSpPr>
        <p:spPr>
          <a:xfrm>
            <a:off x="884957" y="1165370"/>
            <a:ext cx="44008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Schnittstellendokumentation</a:t>
            </a:r>
            <a:endParaRPr kumimoji="0" lang="de-DE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128839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Inhaltsplatzhalter 10">
            <a:extLst>
              <a:ext uri="{FF2B5EF4-FFF2-40B4-BE49-F238E27FC236}">
                <a16:creationId xmlns:a16="http://schemas.microsoft.com/office/drawing/2014/main" id="{39941490-7A90-4781-8550-5319CADD57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527" y="269664"/>
            <a:ext cx="12177473" cy="6315347"/>
          </a:xfrm>
        </p:spPr>
      </p:pic>
    </p:spTree>
    <p:extLst>
      <p:ext uri="{BB962C8B-B14F-4D97-AF65-F5344CB8AC3E}">
        <p14:creationId xmlns:p14="http://schemas.microsoft.com/office/powerpoint/2010/main" val="3091884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264F718-7FAC-4056-9FA9-A603EC682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0"/>
            <a:ext cx="1219047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F74639F7-E3C7-4165-A83E-6386A86BA1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6356349" cy="6858000"/>
          </a:xfrm>
          <a:custGeom>
            <a:avLst/>
            <a:gdLst>
              <a:gd name="connsiteX0" fmla="*/ 7539895 w 7539895"/>
              <a:gd name="connsiteY0" fmla="*/ 6858000 h 6858000"/>
              <a:gd name="connsiteX1" fmla="*/ 0 w 7539895"/>
              <a:gd name="connsiteY1" fmla="*/ 6858000 h 6858000"/>
              <a:gd name="connsiteX2" fmla="*/ 0 w 7539895"/>
              <a:gd name="connsiteY2" fmla="*/ 0 h 6858000"/>
              <a:gd name="connsiteX3" fmla="*/ 4363741 w 753989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39895" h="6858000">
                <a:moveTo>
                  <a:pt x="753989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4363741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B3AF0F1-707A-463E-B5EE-33C63A40CF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5979591" cy="6858000"/>
          </a:xfrm>
          <a:custGeom>
            <a:avLst/>
            <a:gdLst>
              <a:gd name="connsiteX0" fmla="*/ 7092985 w 7092985"/>
              <a:gd name="connsiteY0" fmla="*/ 6858000 h 6858000"/>
              <a:gd name="connsiteX1" fmla="*/ 0 w 7092985"/>
              <a:gd name="connsiteY1" fmla="*/ 6858000 h 6858000"/>
              <a:gd name="connsiteX2" fmla="*/ 0 w 7092985"/>
              <a:gd name="connsiteY2" fmla="*/ 0 h 6858000"/>
              <a:gd name="connsiteX3" fmla="*/ 3916831 w 709298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92985" h="6858000">
                <a:moveTo>
                  <a:pt x="709298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3916831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46DB9D9-7D4B-4C65-960C-FE115C3FE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704850"/>
            <a:ext cx="3785616" cy="2978150"/>
          </a:xfrm>
        </p:spPr>
        <p:txBody>
          <a:bodyPr anchor="b">
            <a:normAutofit/>
          </a:bodyPr>
          <a:lstStyle/>
          <a:p>
            <a:r>
              <a:rPr lang="de-DE" b="1" dirty="0"/>
              <a:t>Arbeitsweise</a:t>
            </a:r>
          </a:p>
        </p:txBody>
      </p:sp>
      <p:graphicFrame>
        <p:nvGraphicFramePr>
          <p:cNvPr id="9" name="Tabelle 6">
            <a:extLst>
              <a:ext uri="{FF2B5EF4-FFF2-40B4-BE49-F238E27FC236}">
                <a16:creationId xmlns:a16="http://schemas.microsoft.com/office/drawing/2014/main" id="{5E76D7CD-CFAF-460D-9A32-D0A61B87E327}"/>
              </a:ext>
            </a:extLst>
          </p:cNvPr>
          <p:cNvGraphicFramePr>
            <a:graphicFrameLocks noGrp="1"/>
          </p:cNvGraphicFramePr>
          <p:nvPr/>
        </p:nvGraphicFramePr>
        <p:xfrm>
          <a:off x="5979591" y="2385060"/>
          <a:ext cx="5553045" cy="259588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081712">
                  <a:extLst>
                    <a:ext uri="{9D8B030D-6E8A-4147-A177-3AD203B41FA5}">
                      <a16:colId xmlns:a16="http://schemas.microsoft.com/office/drawing/2014/main" val="1891080758"/>
                    </a:ext>
                  </a:extLst>
                </a:gridCol>
                <a:gridCol w="520118">
                  <a:extLst>
                    <a:ext uri="{9D8B030D-6E8A-4147-A177-3AD203B41FA5}">
                      <a16:colId xmlns:a16="http://schemas.microsoft.com/office/drawing/2014/main" val="1695291552"/>
                    </a:ext>
                  </a:extLst>
                </a:gridCol>
                <a:gridCol w="570451">
                  <a:extLst>
                    <a:ext uri="{9D8B030D-6E8A-4147-A177-3AD203B41FA5}">
                      <a16:colId xmlns:a16="http://schemas.microsoft.com/office/drawing/2014/main" val="1502256882"/>
                    </a:ext>
                  </a:extLst>
                </a:gridCol>
                <a:gridCol w="402672">
                  <a:extLst>
                    <a:ext uri="{9D8B030D-6E8A-4147-A177-3AD203B41FA5}">
                      <a16:colId xmlns:a16="http://schemas.microsoft.com/office/drawing/2014/main" val="2012579115"/>
                    </a:ext>
                  </a:extLst>
                </a:gridCol>
                <a:gridCol w="939567">
                  <a:extLst>
                    <a:ext uri="{9D8B030D-6E8A-4147-A177-3AD203B41FA5}">
                      <a16:colId xmlns:a16="http://schemas.microsoft.com/office/drawing/2014/main" val="3493569779"/>
                    </a:ext>
                  </a:extLst>
                </a:gridCol>
                <a:gridCol w="595618">
                  <a:extLst>
                    <a:ext uri="{9D8B030D-6E8A-4147-A177-3AD203B41FA5}">
                      <a16:colId xmlns:a16="http://schemas.microsoft.com/office/drawing/2014/main" val="2161135543"/>
                    </a:ext>
                  </a:extLst>
                </a:gridCol>
                <a:gridCol w="629174">
                  <a:extLst>
                    <a:ext uri="{9D8B030D-6E8A-4147-A177-3AD203B41FA5}">
                      <a16:colId xmlns:a16="http://schemas.microsoft.com/office/drawing/2014/main" val="2445168607"/>
                    </a:ext>
                  </a:extLst>
                </a:gridCol>
                <a:gridCol w="813733">
                  <a:extLst>
                    <a:ext uri="{9D8B030D-6E8A-4147-A177-3AD203B41FA5}">
                      <a16:colId xmlns:a16="http://schemas.microsoft.com/office/drawing/2014/main" val="29763143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/>
                        <a:t>PO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/>
                        <a:t>API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/>
                        <a:t>UI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/>
                        <a:t>Backend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/>
                        <a:t>Fach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/>
                        <a:t>Data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/>
                        <a:t>CI / CD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805067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Aaron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de-DE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/>
                        <a:t>X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77662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Troy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de-DE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517197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Michi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de-DE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964495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Patrick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de-DE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108407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Matthias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de-DE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43270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Jan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12813453"/>
                  </a:ext>
                </a:extLst>
              </a:tr>
            </a:tbl>
          </a:graphicData>
        </a:graphic>
      </p:graphicFrame>
      <p:sp>
        <p:nvSpPr>
          <p:cNvPr id="11" name="Textfeld 10">
            <a:extLst>
              <a:ext uri="{FF2B5EF4-FFF2-40B4-BE49-F238E27FC236}">
                <a16:creationId xmlns:a16="http://schemas.microsoft.com/office/drawing/2014/main" id="{A588A497-45EF-4CC4-BEDC-1DD720F0EDD1}"/>
              </a:ext>
            </a:extLst>
          </p:cNvPr>
          <p:cNvSpPr txBox="1"/>
          <p:nvPr/>
        </p:nvSpPr>
        <p:spPr>
          <a:xfrm>
            <a:off x="5979591" y="1963321"/>
            <a:ext cx="4018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Ansprechpartner:</a:t>
            </a: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066772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264F718-7FAC-4056-9FA9-A603EC682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0"/>
            <a:ext cx="1219047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F74639F7-E3C7-4165-A83E-6386A86BA1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6356349" cy="6858000"/>
          </a:xfrm>
          <a:custGeom>
            <a:avLst/>
            <a:gdLst>
              <a:gd name="connsiteX0" fmla="*/ 7539895 w 7539895"/>
              <a:gd name="connsiteY0" fmla="*/ 6858000 h 6858000"/>
              <a:gd name="connsiteX1" fmla="*/ 0 w 7539895"/>
              <a:gd name="connsiteY1" fmla="*/ 6858000 h 6858000"/>
              <a:gd name="connsiteX2" fmla="*/ 0 w 7539895"/>
              <a:gd name="connsiteY2" fmla="*/ 0 h 6858000"/>
              <a:gd name="connsiteX3" fmla="*/ 4363741 w 753989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39895" h="6858000">
                <a:moveTo>
                  <a:pt x="753989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4363741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B3AF0F1-707A-463E-B5EE-33C63A40CF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5979591" cy="6858000"/>
          </a:xfrm>
          <a:custGeom>
            <a:avLst/>
            <a:gdLst>
              <a:gd name="connsiteX0" fmla="*/ 7092985 w 7092985"/>
              <a:gd name="connsiteY0" fmla="*/ 6858000 h 6858000"/>
              <a:gd name="connsiteX1" fmla="*/ 0 w 7092985"/>
              <a:gd name="connsiteY1" fmla="*/ 6858000 h 6858000"/>
              <a:gd name="connsiteX2" fmla="*/ 0 w 7092985"/>
              <a:gd name="connsiteY2" fmla="*/ 0 h 6858000"/>
              <a:gd name="connsiteX3" fmla="*/ 3916831 w 709298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92985" h="6858000">
                <a:moveTo>
                  <a:pt x="709298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3916831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46DB9D9-7D4B-4C65-960C-FE115C3FE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704850"/>
            <a:ext cx="3785616" cy="2978150"/>
          </a:xfrm>
        </p:spPr>
        <p:txBody>
          <a:bodyPr anchor="b">
            <a:normAutofit/>
          </a:bodyPr>
          <a:lstStyle/>
          <a:p>
            <a:r>
              <a:rPr lang="de-DE" b="1" dirty="0"/>
              <a:t>Arbeitsweise</a:t>
            </a:r>
          </a:p>
        </p:txBody>
      </p:sp>
      <p:pic>
        <p:nvPicPr>
          <p:cNvPr id="13" name="Inhaltsplatzhalter 3">
            <a:extLst>
              <a:ext uri="{FF2B5EF4-FFF2-40B4-BE49-F238E27FC236}">
                <a16:creationId xmlns:a16="http://schemas.microsoft.com/office/drawing/2014/main" id="{672BA7FB-FB51-4C8C-A306-3FE93D3B27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855991" y="1258336"/>
            <a:ext cx="2273158" cy="2273158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FBDE07C0-700A-43BA-9CB2-89EFE43BB98B}"/>
              </a:ext>
            </a:extLst>
          </p:cNvPr>
          <p:cNvSpPr txBox="1"/>
          <p:nvPr/>
        </p:nvSpPr>
        <p:spPr>
          <a:xfrm>
            <a:off x="7364507" y="3530399"/>
            <a:ext cx="3255366" cy="20005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7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https://github.com/Stonks2Moon/Simulation/projects/1</a:t>
            </a:r>
            <a:endParaRPr kumimoji="0" lang="de-DE" sz="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Picture 2" descr="Let's make better software: Pair Programming">
            <a:extLst>
              <a:ext uri="{FF2B5EF4-FFF2-40B4-BE49-F238E27FC236}">
                <a16:creationId xmlns:a16="http://schemas.microsoft.com/office/drawing/2014/main" id="{80B9E391-3DD3-46D0-9A1A-DD30E1A70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6201" y="4978463"/>
            <a:ext cx="1370148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Die 3 Regeln des Test Driven Development – Kexxs Coding Blog">
            <a:extLst>
              <a:ext uri="{FF2B5EF4-FFF2-40B4-BE49-F238E27FC236}">
                <a16:creationId xmlns:a16="http://schemas.microsoft.com/office/drawing/2014/main" id="{67825836-0122-46D3-8886-C99F4BE1EB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7619" y="4978463"/>
            <a:ext cx="1379032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 descr="Guide to Agile Methodology – Scrum Team Roles, Agile Ceremonies, FAQ">
            <a:extLst>
              <a:ext uri="{FF2B5EF4-FFF2-40B4-BE49-F238E27FC236}">
                <a16:creationId xmlns:a16="http://schemas.microsoft.com/office/drawing/2014/main" id="{DEF5F0D3-2497-492A-B898-71B34DC7B2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7286" y="4978463"/>
            <a:ext cx="1337143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8" descr="Visual studio code logo is offensive to me · Issue #87419 · microsoft/vscode  · GitHub">
            <a:extLst>
              <a:ext uri="{FF2B5EF4-FFF2-40B4-BE49-F238E27FC236}">
                <a16:creationId xmlns:a16="http://schemas.microsoft.com/office/drawing/2014/main" id="{3833AA6D-45F5-494B-A2C3-9478E1898E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984" y="4978463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feld 18">
            <a:extLst>
              <a:ext uri="{FF2B5EF4-FFF2-40B4-BE49-F238E27FC236}">
                <a16:creationId xmlns:a16="http://schemas.microsoft.com/office/drawing/2014/main" id="{74900BFC-0F40-4330-BC34-D219418B9784}"/>
              </a:ext>
            </a:extLst>
          </p:cNvPr>
          <p:cNvSpPr txBox="1"/>
          <p:nvPr/>
        </p:nvSpPr>
        <p:spPr>
          <a:xfrm>
            <a:off x="8477619" y="6049590"/>
            <a:ext cx="1379032" cy="30777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7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https://stonks2moon.github.io/Simulation/coverage/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8002CE2B-03F6-400B-9DFE-BED35CD2055E}"/>
              </a:ext>
            </a:extLst>
          </p:cNvPr>
          <p:cNvSpPr txBox="1"/>
          <p:nvPr/>
        </p:nvSpPr>
        <p:spPr>
          <a:xfrm>
            <a:off x="4867821" y="4522783"/>
            <a:ext cx="4018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Methoden:</a:t>
            </a:r>
          </a:p>
        </p:txBody>
      </p:sp>
      <p:sp>
        <p:nvSpPr>
          <p:cNvPr id="21" name="Multiplikationszeichen 20">
            <a:extLst>
              <a:ext uri="{FF2B5EF4-FFF2-40B4-BE49-F238E27FC236}">
                <a16:creationId xmlns:a16="http://schemas.microsoft.com/office/drawing/2014/main" id="{38B22F0F-F6A6-4F98-A44D-817E651D6F17}"/>
              </a:ext>
            </a:extLst>
          </p:cNvPr>
          <p:cNvSpPr/>
          <p:nvPr/>
        </p:nvSpPr>
        <p:spPr>
          <a:xfrm>
            <a:off x="10129149" y="4789830"/>
            <a:ext cx="1963503" cy="1653467"/>
          </a:xfrm>
          <a:prstGeom prst="mathMultiply">
            <a:avLst>
              <a:gd name="adj1" fmla="val 431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193883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264F718-7FAC-4056-9FA9-A603EC682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0"/>
            <a:ext cx="1219047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F74639F7-E3C7-4165-A83E-6386A86BA1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6356349" cy="6858000"/>
          </a:xfrm>
          <a:custGeom>
            <a:avLst/>
            <a:gdLst>
              <a:gd name="connsiteX0" fmla="*/ 7539895 w 7539895"/>
              <a:gd name="connsiteY0" fmla="*/ 6858000 h 6858000"/>
              <a:gd name="connsiteX1" fmla="*/ 0 w 7539895"/>
              <a:gd name="connsiteY1" fmla="*/ 6858000 h 6858000"/>
              <a:gd name="connsiteX2" fmla="*/ 0 w 7539895"/>
              <a:gd name="connsiteY2" fmla="*/ 0 h 6858000"/>
              <a:gd name="connsiteX3" fmla="*/ 4363741 w 753989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39895" h="6858000">
                <a:moveTo>
                  <a:pt x="753989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4363741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B3AF0F1-707A-463E-B5EE-33C63A40CF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5979591" cy="6858000"/>
          </a:xfrm>
          <a:custGeom>
            <a:avLst/>
            <a:gdLst>
              <a:gd name="connsiteX0" fmla="*/ 7092985 w 7092985"/>
              <a:gd name="connsiteY0" fmla="*/ 6858000 h 6858000"/>
              <a:gd name="connsiteX1" fmla="*/ 0 w 7092985"/>
              <a:gd name="connsiteY1" fmla="*/ 6858000 h 6858000"/>
              <a:gd name="connsiteX2" fmla="*/ 0 w 7092985"/>
              <a:gd name="connsiteY2" fmla="*/ 0 h 6858000"/>
              <a:gd name="connsiteX3" fmla="*/ 3916831 w 709298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92985" h="6858000">
                <a:moveTo>
                  <a:pt x="709298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3916831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46DB9D9-7D4B-4C65-960C-FE115C3FE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704850"/>
            <a:ext cx="3785616" cy="2978150"/>
          </a:xfrm>
        </p:spPr>
        <p:txBody>
          <a:bodyPr anchor="b">
            <a:normAutofit/>
          </a:bodyPr>
          <a:lstStyle/>
          <a:p>
            <a:r>
              <a:rPr lang="de-DE" b="1" dirty="0"/>
              <a:t>Ausblick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5933A48-DE77-4F3F-B881-71AA7BCC2D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9314" y="704850"/>
            <a:ext cx="4534486" cy="5251450"/>
          </a:xfrm>
        </p:spPr>
        <p:txBody>
          <a:bodyPr anchor="ctr">
            <a:normAutofit/>
          </a:bodyPr>
          <a:lstStyle/>
          <a:p>
            <a:pPr>
              <a:buFontTx/>
              <a:buChar char="-"/>
            </a:pPr>
            <a:r>
              <a:rPr lang="de-DE" sz="2400" dirty="0" err="1">
                <a:solidFill>
                  <a:schemeClr val="bg1"/>
                </a:solidFill>
              </a:rPr>
              <a:t>Orga</a:t>
            </a:r>
            <a:r>
              <a:rPr lang="de-DE" sz="2400" dirty="0">
                <a:solidFill>
                  <a:schemeClr val="bg1"/>
                </a:solidFill>
              </a:rPr>
              <a:t> &amp; Dokumentation</a:t>
            </a:r>
          </a:p>
          <a:p>
            <a:pPr>
              <a:buFontTx/>
              <a:buChar char="-"/>
            </a:pPr>
            <a:r>
              <a:rPr lang="de-DE" sz="2400" dirty="0">
                <a:solidFill>
                  <a:schemeClr val="bg1"/>
                </a:solidFill>
              </a:rPr>
              <a:t>Börsenintegration</a:t>
            </a:r>
          </a:p>
          <a:p>
            <a:pPr>
              <a:buFontTx/>
              <a:buChar char="-"/>
            </a:pPr>
            <a:r>
              <a:rPr lang="de-DE" sz="2400" dirty="0">
                <a:solidFill>
                  <a:schemeClr val="bg1"/>
                </a:solidFill>
              </a:rPr>
              <a:t>End </a:t>
            </a:r>
            <a:r>
              <a:rPr lang="de-DE" sz="2400" dirty="0" err="1">
                <a:solidFill>
                  <a:schemeClr val="bg1"/>
                </a:solidFill>
              </a:rPr>
              <a:t>To</a:t>
            </a:r>
            <a:r>
              <a:rPr lang="de-DE" sz="2400" dirty="0">
                <a:solidFill>
                  <a:schemeClr val="bg1"/>
                </a:solidFill>
              </a:rPr>
              <a:t> End </a:t>
            </a:r>
            <a:r>
              <a:rPr lang="de-DE" sz="2400" dirty="0" err="1">
                <a:solidFill>
                  <a:schemeClr val="bg1"/>
                </a:solidFill>
              </a:rPr>
              <a:t>Testing</a:t>
            </a:r>
            <a:endParaRPr lang="de-DE" sz="2400" dirty="0">
              <a:solidFill>
                <a:schemeClr val="bg1"/>
              </a:solidFill>
            </a:endParaRPr>
          </a:p>
          <a:p>
            <a:pPr>
              <a:buFontTx/>
              <a:buChar char="-"/>
            </a:pPr>
            <a:r>
              <a:rPr lang="de-DE" sz="2400" dirty="0">
                <a:solidFill>
                  <a:schemeClr val="bg1"/>
                </a:solidFill>
              </a:rPr>
              <a:t>Szenario </a:t>
            </a:r>
            <a:r>
              <a:rPr lang="de-DE" sz="2400" dirty="0" err="1">
                <a:solidFill>
                  <a:schemeClr val="bg1"/>
                </a:solidFill>
              </a:rPr>
              <a:t>Testing</a:t>
            </a:r>
            <a:endParaRPr lang="de-DE" sz="2400" dirty="0">
              <a:solidFill>
                <a:schemeClr val="bg1"/>
              </a:solidFill>
            </a:endParaRPr>
          </a:p>
          <a:p>
            <a:pPr>
              <a:buFontTx/>
              <a:buChar char="-"/>
            </a:pPr>
            <a:r>
              <a:rPr lang="de-DE" sz="2400" dirty="0">
                <a:solidFill>
                  <a:schemeClr val="bg1"/>
                </a:solidFill>
              </a:rPr>
              <a:t>Login?</a:t>
            </a:r>
          </a:p>
        </p:txBody>
      </p:sp>
    </p:spTree>
    <p:extLst>
      <p:ext uri="{BB962C8B-B14F-4D97-AF65-F5344CB8AC3E}">
        <p14:creationId xmlns:p14="http://schemas.microsoft.com/office/powerpoint/2010/main" val="22725885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c98fed7ec7_4_40"/>
          <p:cNvSpPr/>
          <p:nvPr/>
        </p:nvSpPr>
        <p:spPr>
          <a:xfrm>
            <a:off x="0" y="-3324"/>
            <a:ext cx="12192000" cy="68613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" name="Google Shape;78;gc98fed7ec7_4_40"/>
          <p:cNvSpPr/>
          <p:nvPr/>
        </p:nvSpPr>
        <p:spPr>
          <a:xfrm>
            <a:off x="0" y="-3348"/>
            <a:ext cx="11786754" cy="6858000"/>
          </a:xfrm>
          <a:custGeom>
            <a:avLst/>
            <a:gdLst/>
            <a:ahLst/>
            <a:cxnLst/>
            <a:rect l="l" t="t" r="r" b="b"/>
            <a:pathLst>
              <a:path w="11786754" h="6858000" extrusionOk="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" name="Google Shape;79;gc98fed7ec7_4_40"/>
          <p:cNvSpPr/>
          <p:nvPr/>
        </p:nvSpPr>
        <p:spPr>
          <a:xfrm>
            <a:off x="0" y="0"/>
            <a:ext cx="3581400" cy="6858000"/>
          </a:xfrm>
          <a:custGeom>
            <a:avLst/>
            <a:gdLst/>
            <a:ahLst/>
            <a:cxnLst/>
            <a:rect l="l" t="t" r="r" b="b"/>
            <a:pathLst>
              <a:path w="3581400" h="6858000" extrusionOk="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" name="Google Shape;80;gc98fed7ec7_4_40"/>
          <p:cNvSpPr txBox="1">
            <a:spLocks noGrp="1"/>
          </p:cNvSpPr>
          <p:nvPr>
            <p:ph type="title"/>
          </p:nvPr>
        </p:nvSpPr>
        <p:spPr>
          <a:xfrm>
            <a:off x="833002" y="365125"/>
            <a:ext cx="105207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</a:pPr>
            <a:r>
              <a:rPr lang="de-DE" b="1" kern="1200" dirty="0">
                <a:solidFill>
                  <a:srgbClr val="FFFFFF"/>
                </a:solidFill>
                <a:latin typeface="Calibri Light (Überschriften)"/>
                <a:ea typeface="+mj-ea"/>
                <a:cs typeface="+mj-cs"/>
              </a:rPr>
              <a:t>Team</a:t>
            </a:r>
            <a:endParaRPr b="1" kern="1200" dirty="0">
              <a:solidFill>
                <a:srgbClr val="FFFFFF"/>
              </a:solidFill>
              <a:latin typeface="Calibri Light (Überschriften)"/>
              <a:ea typeface="+mj-ea"/>
              <a:cs typeface="+mj-cs"/>
            </a:endParaRPr>
          </a:p>
        </p:txBody>
      </p:sp>
      <p:sp>
        <p:nvSpPr>
          <p:cNvPr id="81" name="Google Shape;81;gc98fed7ec7_4_40"/>
          <p:cNvSpPr/>
          <p:nvPr/>
        </p:nvSpPr>
        <p:spPr>
          <a:xfrm>
            <a:off x="4714025" y="1909500"/>
            <a:ext cx="2216700" cy="19203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434343"/>
          </a:solidFill>
          <a:ln w="9525" cap="flat" cmpd="sng">
            <a:solidFill>
              <a:srgbClr val="26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Tizian Groß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Frontend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82" name="Google Shape;82;gc98fed7ec7_4_40"/>
          <p:cNvGrpSpPr/>
          <p:nvPr/>
        </p:nvGrpSpPr>
        <p:grpSpPr>
          <a:xfrm>
            <a:off x="7306750" y="4231375"/>
            <a:ext cx="2216700" cy="1920300"/>
            <a:chOff x="9157800" y="2373550"/>
            <a:chExt cx="2216700" cy="1920300"/>
          </a:xfrm>
        </p:grpSpPr>
        <p:sp>
          <p:nvSpPr>
            <p:cNvPr id="83" name="Google Shape;83;gc98fed7ec7_4_40"/>
            <p:cNvSpPr/>
            <p:nvPr/>
          </p:nvSpPr>
          <p:spPr>
            <a:xfrm>
              <a:off x="9157800" y="2373550"/>
              <a:ext cx="2216700" cy="1920300"/>
            </a:xfrm>
            <a:prstGeom prst="hexagon">
              <a:avLst>
                <a:gd name="adj" fmla="val 25405"/>
                <a:gd name="vf" fmla="val 115470"/>
              </a:avLst>
            </a:prstGeom>
            <a:solidFill>
              <a:srgbClr val="434343"/>
            </a:solidFill>
            <a:ln w="9525" cap="flat" cmpd="sng">
              <a:solidFill>
                <a:srgbClr val="26262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de-DE" sz="14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Benno Grimm</a:t>
              </a: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de-DE" sz="14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Backend</a:t>
              </a: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pic>
          <p:nvPicPr>
            <p:cNvPr id="84" name="Google Shape;84;gc98fed7ec7_4_40"/>
            <p:cNvPicPr preferRelativeResize="0"/>
            <p:nvPr/>
          </p:nvPicPr>
          <p:blipFill rotWithShape="1">
            <a:blip r:embed="rId3">
              <a:alphaModFix/>
            </a:blip>
            <a:srcRect l="6888" t="16687" r="4577" b="24534"/>
            <a:stretch/>
          </p:blipFill>
          <p:spPr>
            <a:xfrm>
              <a:off x="9959300" y="2971551"/>
              <a:ext cx="613693" cy="72430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5" name="Google Shape;85;gc98fed7ec7_4_40"/>
          <p:cNvGrpSpPr/>
          <p:nvPr/>
        </p:nvGrpSpPr>
        <p:grpSpPr>
          <a:xfrm>
            <a:off x="7306750" y="1909500"/>
            <a:ext cx="2216700" cy="1920300"/>
            <a:chOff x="3785225" y="2747825"/>
            <a:chExt cx="2216700" cy="1920300"/>
          </a:xfrm>
        </p:grpSpPr>
        <p:sp>
          <p:nvSpPr>
            <p:cNvPr id="86" name="Google Shape;86;gc98fed7ec7_4_40"/>
            <p:cNvSpPr/>
            <p:nvPr/>
          </p:nvSpPr>
          <p:spPr>
            <a:xfrm>
              <a:off x="3785225" y="2747825"/>
              <a:ext cx="2216700" cy="19203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434343"/>
            </a:solidFill>
            <a:ln w="9525" cap="flat" cmpd="sng">
              <a:solidFill>
                <a:srgbClr val="26262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de-DE" sz="14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Anton Ochel</a:t>
              </a: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de-DE" sz="14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Frontend</a:t>
              </a: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pic>
          <p:nvPicPr>
            <p:cNvPr id="87" name="Google Shape;87;gc98fed7ec7_4_40"/>
            <p:cNvPicPr preferRelativeResize="0"/>
            <p:nvPr/>
          </p:nvPicPr>
          <p:blipFill rotWithShape="1">
            <a:blip r:embed="rId4">
              <a:alphaModFix/>
            </a:blip>
            <a:srcRect l="21074" t="13528" r="52598" b="52599"/>
            <a:stretch/>
          </p:blipFill>
          <p:spPr>
            <a:xfrm>
              <a:off x="4554125" y="3348650"/>
              <a:ext cx="744751" cy="71865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8" name="Google Shape;88;gc98fed7ec7_4_40"/>
          <p:cNvGrpSpPr/>
          <p:nvPr/>
        </p:nvGrpSpPr>
        <p:grpSpPr>
          <a:xfrm>
            <a:off x="4714013" y="4231375"/>
            <a:ext cx="2216700" cy="1920300"/>
            <a:chOff x="2067738" y="4265200"/>
            <a:chExt cx="2216700" cy="1920300"/>
          </a:xfrm>
        </p:grpSpPr>
        <p:sp>
          <p:nvSpPr>
            <p:cNvPr id="89" name="Google Shape;89;gc98fed7ec7_4_40"/>
            <p:cNvSpPr/>
            <p:nvPr/>
          </p:nvSpPr>
          <p:spPr>
            <a:xfrm>
              <a:off x="2067738" y="4265200"/>
              <a:ext cx="2216700" cy="19203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434343"/>
            </a:solidFill>
            <a:ln w="9525" cap="flat" cmpd="sng">
              <a:solidFill>
                <a:srgbClr val="26262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de-DE" sz="14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Marcel Mertens</a:t>
              </a: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de-DE" sz="14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Backend</a:t>
              </a: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pic>
          <p:nvPicPr>
            <p:cNvPr id="90" name="Google Shape;90;gc98fed7ec7_4_40"/>
            <p:cNvPicPr preferRelativeResize="0"/>
            <p:nvPr/>
          </p:nvPicPr>
          <p:blipFill rotWithShape="1">
            <a:blip r:embed="rId5">
              <a:alphaModFix/>
            </a:blip>
            <a:srcRect l="42239" t="22908" r="8485" b="-2812"/>
            <a:stretch/>
          </p:blipFill>
          <p:spPr>
            <a:xfrm>
              <a:off x="2819961" y="4843861"/>
              <a:ext cx="712275" cy="76298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1" name="Google Shape;91;gc98fed7ec7_4_40"/>
          <p:cNvGrpSpPr/>
          <p:nvPr/>
        </p:nvGrpSpPr>
        <p:grpSpPr>
          <a:xfrm>
            <a:off x="2121300" y="1909500"/>
            <a:ext cx="2216700" cy="1920300"/>
            <a:chOff x="4785025" y="1757100"/>
            <a:chExt cx="2216700" cy="1920300"/>
          </a:xfrm>
        </p:grpSpPr>
        <p:sp>
          <p:nvSpPr>
            <p:cNvPr id="92" name="Google Shape;92;gc98fed7ec7_4_40"/>
            <p:cNvSpPr/>
            <p:nvPr/>
          </p:nvSpPr>
          <p:spPr>
            <a:xfrm>
              <a:off x="4785025" y="1757100"/>
              <a:ext cx="2216700" cy="19203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434343"/>
            </a:solidFill>
            <a:ln w="9525" cap="flat" cmpd="sng">
              <a:solidFill>
                <a:srgbClr val="26262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de-DE" sz="14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Anna-Lena Richert</a:t>
              </a: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de-DE" sz="14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Teamleiter/ Frontend</a:t>
              </a: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pic>
          <p:nvPicPr>
            <p:cNvPr id="93" name="Google Shape;93;gc98fed7ec7_4_40"/>
            <p:cNvPicPr preferRelativeResize="0"/>
            <p:nvPr/>
          </p:nvPicPr>
          <p:blipFill rotWithShape="1">
            <a:blip r:embed="rId6">
              <a:alphaModFix/>
            </a:blip>
            <a:srcRect l="14907" t="8320" r="48119" b="43581"/>
            <a:stretch/>
          </p:blipFill>
          <p:spPr>
            <a:xfrm>
              <a:off x="5537234" y="2369800"/>
              <a:ext cx="712273" cy="6949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4" name="Google Shape;94;gc98fed7ec7_4_40"/>
          <p:cNvPicPr preferRelativeResize="0"/>
          <p:nvPr/>
        </p:nvPicPr>
        <p:blipFill rotWithShape="1">
          <a:blip r:embed="rId7">
            <a:alphaModFix/>
          </a:blip>
          <a:srcRect l="28144" t="20780" r="32233" b="27576"/>
          <a:stretch/>
        </p:blipFill>
        <p:spPr>
          <a:xfrm>
            <a:off x="5432100" y="2488150"/>
            <a:ext cx="780551" cy="7630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5" name="Google Shape;95;gc98fed7ec7_4_40"/>
          <p:cNvGrpSpPr/>
          <p:nvPr/>
        </p:nvGrpSpPr>
        <p:grpSpPr>
          <a:xfrm>
            <a:off x="2121300" y="4231375"/>
            <a:ext cx="2216700" cy="1920300"/>
            <a:chOff x="2166850" y="3555900"/>
            <a:chExt cx="2216700" cy="1920300"/>
          </a:xfrm>
        </p:grpSpPr>
        <p:sp>
          <p:nvSpPr>
            <p:cNvPr id="96" name="Google Shape;96;gc98fed7ec7_4_40"/>
            <p:cNvSpPr/>
            <p:nvPr/>
          </p:nvSpPr>
          <p:spPr>
            <a:xfrm>
              <a:off x="2166850" y="3555900"/>
              <a:ext cx="2216700" cy="19203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434343"/>
            </a:solidFill>
            <a:ln w="9525" cap="flat" cmpd="sng">
              <a:solidFill>
                <a:srgbClr val="26262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de-DE" sz="14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Tristan Emig</a:t>
              </a: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de-DE" sz="14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Frontend / Schnittstelle</a:t>
              </a: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pic>
          <p:nvPicPr>
            <p:cNvPr id="97" name="Google Shape;97;gc98fed7ec7_4_40"/>
            <p:cNvPicPr preferRelativeResize="0"/>
            <p:nvPr/>
          </p:nvPicPr>
          <p:blipFill rotWithShape="1">
            <a:blip r:embed="rId8">
              <a:alphaModFix/>
            </a:blip>
            <a:srcRect r="4498" b="27362"/>
            <a:stretch/>
          </p:blipFill>
          <p:spPr>
            <a:xfrm rot="-5400000">
              <a:off x="2813951" y="4129611"/>
              <a:ext cx="724301" cy="73452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84D5F88-4872-49B9-8EA3-6715EDEC5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de-DE" b="1" dirty="0">
                <a:solidFill>
                  <a:srgbClr val="FFFFFF"/>
                </a:solidFill>
              </a:rPr>
              <a:t>Weiteres Vorgehen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BBDC3CF-20A8-4871-AACC-CAC351901D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022601"/>
            <a:ext cx="10515598" cy="4154361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de-DE" sz="2000" dirty="0">
                <a:solidFill>
                  <a:srgbClr val="FFFFFF"/>
                </a:solidFill>
              </a:rPr>
              <a:t>Weiterhin Absprache zu Beginn der Vorlesung</a:t>
            </a:r>
          </a:p>
          <a:p>
            <a:pPr>
              <a:buFontTx/>
              <a:buChar char="-"/>
            </a:pPr>
            <a:r>
              <a:rPr lang="de-DE" sz="2000" dirty="0">
                <a:solidFill>
                  <a:srgbClr val="FFFFFF"/>
                </a:solidFill>
              </a:rPr>
              <a:t>Fertigstellen der Core-Funktionalitäten (außer UI) bis 01.04.2021 </a:t>
            </a:r>
            <a:r>
              <a:rPr lang="de-DE" sz="2000" dirty="0">
                <a:solidFill>
                  <a:srgbClr val="FFFFFF"/>
                </a:solidFill>
                <a:sym typeface="Wingdings" panose="05000000000000000000" pitchFamily="2" charset="2"/>
              </a:rPr>
              <a:t> Testdurchläufe mit Börse</a:t>
            </a:r>
            <a:endParaRPr lang="de-DE" sz="2000" dirty="0">
              <a:solidFill>
                <a:srgbClr val="FFFFFF"/>
              </a:solidFill>
            </a:endParaRPr>
          </a:p>
          <a:p>
            <a:pPr>
              <a:buFontTx/>
              <a:buChar char="-"/>
            </a:pPr>
            <a:r>
              <a:rPr lang="de-DE" sz="2000" dirty="0">
                <a:solidFill>
                  <a:srgbClr val="FFFFFF"/>
                </a:solidFill>
              </a:rPr>
              <a:t>Vorbereitung der Abschlusspräsentation</a:t>
            </a:r>
          </a:p>
          <a:p>
            <a:pPr>
              <a:buFontTx/>
              <a:buChar char="-"/>
            </a:pPr>
            <a:r>
              <a:rPr lang="de-DE" sz="2000" dirty="0">
                <a:solidFill>
                  <a:srgbClr val="FFFFFF"/>
                </a:solidFill>
              </a:rPr>
              <a:t>Simulationstest 15.04.2021</a:t>
            </a:r>
          </a:p>
          <a:p>
            <a:pPr>
              <a:buFontTx/>
              <a:buChar char="-"/>
            </a:pPr>
            <a:r>
              <a:rPr lang="de-DE" sz="2000" dirty="0">
                <a:solidFill>
                  <a:srgbClr val="FFFFFF"/>
                </a:solidFill>
              </a:rPr>
              <a:t>Abgabe + Besprechung Folien Abschlusspräsentation am 22.04.2021 (Änderungen bis 25.04.2021 möglich)</a:t>
            </a:r>
          </a:p>
          <a:p>
            <a:pPr>
              <a:buFontTx/>
              <a:buChar char="-"/>
            </a:pPr>
            <a:r>
              <a:rPr lang="de-DE" sz="2000" dirty="0">
                <a:solidFill>
                  <a:srgbClr val="FFFFFF"/>
                </a:solidFill>
              </a:rPr>
              <a:t>Abschlusspräsentation am 29.04.2021</a:t>
            </a:r>
          </a:p>
        </p:txBody>
      </p:sp>
    </p:spTree>
    <p:extLst>
      <p:ext uri="{BB962C8B-B14F-4D97-AF65-F5344CB8AC3E}">
        <p14:creationId xmlns:p14="http://schemas.microsoft.com/office/powerpoint/2010/main" val="12043296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3C47C2-33A2-44B2-BEAB-FEB679075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3324"/>
            <a:ext cx="12192000" cy="6861324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3">
            <a:extLst>
              <a:ext uri="{FF2B5EF4-FFF2-40B4-BE49-F238E27FC236}">
                <a16:creationId xmlns:a16="http://schemas.microsoft.com/office/drawing/2014/main" id="{AD182BA8-54AD-4D9F-8264-B0FA8BB47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246925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6">
            <a:extLst>
              <a:ext uri="{FF2B5EF4-FFF2-40B4-BE49-F238E27FC236}">
                <a16:creationId xmlns:a16="http://schemas.microsoft.com/office/drawing/2014/main" id="{4ED83379-0499-45E1-AB78-6AA230F96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479"/>
            <a:ext cx="9324977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D6748B8F-AACE-4D58-B902-494B2660230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9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1489" y="1656175"/>
            <a:ext cx="6191910" cy="6191910"/>
          </a:xfrm>
          <a:prstGeom prst="rect">
            <a:avLst/>
          </a:prstGeom>
          <a:effectLst>
            <a:outerShdw blurRad="317500" dist="50800" dir="5400000" algn="ctr" rotWithShape="0">
              <a:srgbClr val="000000">
                <a:alpha val="82000"/>
              </a:srgbClr>
            </a:outerShdw>
            <a:softEdge rad="342900"/>
          </a:effec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97A0866-4D60-4649-8B02-518BC7BF93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0357" y="2682647"/>
            <a:ext cx="6437700" cy="1489381"/>
          </a:xfrm>
        </p:spPr>
        <p:txBody>
          <a:bodyPr anchor="b">
            <a:normAutofit/>
          </a:bodyPr>
          <a:lstStyle/>
          <a:p>
            <a:pPr algn="l"/>
            <a:r>
              <a:rPr lang="de-DE" b="1" dirty="0"/>
              <a:t>Stonks2Moon</a:t>
            </a:r>
          </a:p>
        </p:txBody>
      </p:sp>
    </p:spTree>
    <p:extLst>
      <p:ext uri="{BB962C8B-B14F-4D97-AF65-F5344CB8AC3E}">
        <p14:creationId xmlns:p14="http://schemas.microsoft.com/office/powerpoint/2010/main" val="10524550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6"/>
          <p:cNvSpPr/>
          <p:nvPr/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6"/>
          <p:cNvSpPr/>
          <p:nvPr/>
        </p:nvSpPr>
        <p:spPr>
          <a:xfrm>
            <a:off x="0" y="-34162"/>
            <a:ext cx="11786754" cy="6858000"/>
          </a:xfrm>
          <a:custGeom>
            <a:avLst/>
            <a:gdLst/>
            <a:ahLst/>
            <a:cxnLst/>
            <a:rect l="l" t="t" r="r" b="b"/>
            <a:pathLst>
              <a:path w="11786754" h="6858000" extrusionOk="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6"/>
          <p:cNvSpPr/>
          <p:nvPr/>
        </p:nvSpPr>
        <p:spPr>
          <a:xfrm>
            <a:off x="0" y="0"/>
            <a:ext cx="3581400" cy="6858000"/>
          </a:xfrm>
          <a:custGeom>
            <a:avLst/>
            <a:gdLst/>
            <a:ahLst/>
            <a:cxnLst/>
            <a:rect l="l" t="t" r="r" b="b"/>
            <a:pathLst>
              <a:path w="3581400" h="6858000" extrusionOk="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6"/>
          <p:cNvSpPr txBox="1"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</a:pPr>
            <a:r>
              <a:rPr lang="de-DE" b="1" dirty="0">
                <a:solidFill>
                  <a:srgbClr val="FFFFFF"/>
                </a:solidFill>
                <a:latin typeface="Calibri Light (Überschriften)"/>
              </a:rPr>
              <a:t>Geschäftsprozessanalyse/-modellierung</a:t>
            </a:r>
            <a:endParaRPr b="1" dirty="0">
              <a:latin typeface="Calibri Light (Überschriften)"/>
            </a:endParaRPr>
          </a:p>
        </p:txBody>
      </p:sp>
      <p:sp>
        <p:nvSpPr>
          <p:cNvPr id="107" name="Google Shape;107;p6"/>
          <p:cNvSpPr/>
          <p:nvPr/>
        </p:nvSpPr>
        <p:spPr>
          <a:xfrm>
            <a:off x="4710025" y="3368200"/>
            <a:ext cx="2366700" cy="6936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rgbClr val="26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Geschäftskundenbroker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8" name="Google Shape;108;p6"/>
          <p:cNvSpPr/>
          <p:nvPr/>
        </p:nvSpPr>
        <p:spPr>
          <a:xfrm>
            <a:off x="2429100" y="2109025"/>
            <a:ext cx="2199300" cy="878400"/>
          </a:xfrm>
          <a:prstGeom prst="ellipse">
            <a:avLst/>
          </a:prstGeom>
          <a:solidFill>
            <a:srgbClr val="434343"/>
          </a:solidFill>
          <a:ln w="9525" cap="flat" cmpd="sng">
            <a:solidFill>
              <a:srgbClr val="26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Userverwaltung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9" name="Google Shape;109;p6"/>
          <p:cNvSpPr/>
          <p:nvPr/>
        </p:nvSpPr>
        <p:spPr>
          <a:xfrm>
            <a:off x="1573900" y="4844375"/>
            <a:ext cx="2199300" cy="878400"/>
          </a:xfrm>
          <a:prstGeom prst="ellipse">
            <a:avLst/>
          </a:prstGeom>
          <a:solidFill>
            <a:srgbClr val="434343"/>
          </a:solidFill>
          <a:ln w="9525" cap="flat" cmpd="sng">
            <a:solidFill>
              <a:srgbClr val="26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Informations-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einsicht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0" name="Google Shape;110;p6"/>
          <p:cNvSpPr/>
          <p:nvPr/>
        </p:nvSpPr>
        <p:spPr>
          <a:xfrm>
            <a:off x="7603400" y="4914113"/>
            <a:ext cx="2199300" cy="878400"/>
          </a:xfrm>
          <a:prstGeom prst="ellipse">
            <a:avLst/>
          </a:prstGeom>
          <a:solidFill>
            <a:srgbClr val="434343"/>
          </a:solidFill>
          <a:ln w="9525" cap="flat" cmpd="sng">
            <a:solidFill>
              <a:srgbClr val="26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Trading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1" name="Google Shape;111;p6"/>
          <p:cNvSpPr/>
          <p:nvPr/>
        </p:nvSpPr>
        <p:spPr>
          <a:xfrm>
            <a:off x="6925025" y="1810375"/>
            <a:ext cx="2199300" cy="878400"/>
          </a:xfrm>
          <a:prstGeom prst="ellipse">
            <a:avLst/>
          </a:prstGeom>
          <a:solidFill>
            <a:srgbClr val="434343"/>
          </a:solidFill>
          <a:ln w="9525" cap="flat" cmpd="sng">
            <a:solidFill>
              <a:srgbClr val="26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Depotverwaltung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2" name="Google Shape;112;p6"/>
          <p:cNvSpPr/>
          <p:nvPr/>
        </p:nvSpPr>
        <p:spPr>
          <a:xfrm>
            <a:off x="2614300" y="5884650"/>
            <a:ext cx="1158900" cy="360600"/>
          </a:xfrm>
          <a:prstGeom prst="ellipse">
            <a:avLst/>
          </a:prstGeom>
          <a:solidFill>
            <a:srgbClr val="434343"/>
          </a:solidFill>
          <a:ln w="9525" cap="flat" cmpd="sng">
            <a:solidFill>
              <a:srgbClr val="26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Depots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3" name="Google Shape;113;p6"/>
          <p:cNvSpPr/>
          <p:nvPr/>
        </p:nvSpPr>
        <p:spPr>
          <a:xfrm>
            <a:off x="921925" y="5750775"/>
            <a:ext cx="1390500" cy="446100"/>
          </a:xfrm>
          <a:prstGeom prst="ellipse">
            <a:avLst/>
          </a:prstGeom>
          <a:solidFill>
            <a:srgbClr val="434343"/>
          </a:solidFill>
          <a:ln w="9525" cap="flat" cmpd="sng">
            <a:solidFill>
              <a:srgbClr val="26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Aktienkurse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4" name="Google Shape;114;p6"/>
          <p:cNvSpPr/>
          <p:nvPr/>
        </p:nvSpPr>
        <p:spPr>
          <a:xfrm>
            <a:off x="3252675" y="1690700"/>
            <a:ext cx="1158900" cy="360600"/>
          </a:xfrm>
          <a:prstGeom prst="ellipse">
            <a:avLst/>
          </a:prstGeom>
          <a:solidFill>
            <a:srgbClr val="434343"/>
          </a:solidFill>
          <a:ln w="9525" cap="flat" cmpd="sng">
            <a:solidFill>
              <a:srgbClr val="26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Login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5" name="Google Shape;115;p6"/>
          <p:cNvSpPr/>
          <p:nvPr/>
        </p:nvSpPr>
        <p:spPr>
          <a:xfrm>
            <a:off x="644900" y="4718025"/>
            <a:ext cx="1158900" cy="360600"/>
          </a:xfrm>
          <a:prstGeom prst="ellipse">
            <a:avLst/>
          </a:prstGeom>
          <a:solidFill>
            <a:srgbClr val="434343"/>
          </a:solidFill>
          <a:ln w="9525" cap="flat" cmpd="sng">
            <a:solidFill>
              <a:srgbClr val="26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Gewinne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6" name="Google Shape;116;p6"/>
          <p:cNvSpPr/>
          <p:nvPr/>
        </p:nvSpPr>
        <p:spPr>
          <a:xfrm>
            <a:off x="1911925" y="4357425"/>
            <a:ext cx="1158900" cy="360600"/>
          </a:xfrm>
          <a:prstGeom prst="ellipse">
            <a:avLst/>
          </a:prstGeom>
          <a:solidFill>
            <a:srgbClr val="434343"/>
          </a:solidFill>
          <a:ln w="9525" cap="flat" cmpd="sng">
            <a:solidFill>
              <a:srgbClr val="26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Verluste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7" name="Google Shape;117;p6"/>
          <p:cNvSpPr/>
          <p:nvPr/>
        </p:nvSpPr>
        <p:spPr>
          <a:xfrm>
            <a:off x="1166100" y="2367925"/>
            <a:ext cx="1158900" cy="360600"/>
          </a:xfrm>
          <a:prstGeom prst="ellipse">
            <a:avLst/>
          </a:prstGeom>
          <a:solidFill>
            <a:srgbClr val="434343"/>
          </a:solidFill>
          <a:ln w="9525" cap="flat" cmpd="sng">
            <a:solidFill>
              <a:srgbClr val="26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Sessions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8" name="Google Shape;118;p6"/>
          <p:cNvSpPr/>
          <p:nvPr/>
        </p:nvSpPr>
        <p:spPr>
          <a:xfrm>
            <a:off x="1700100" y="1819100"/>
            <a:ext cx="1158900" cy="360600"/>
          </a:xfrm>
          <a:prstGeom prst="ellipse">
            <a:avLst/>
          </a:prstGeom>
          <a:solidFill>
            <a:srgbClr val="434343"/>
          </a:solidFill>
          <a:ln w="9525" cap="flat" cmpd="sng">
            <a:solidFill>
              <a:srgbClr val="26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Register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9" name="Google Shape;119;p6"/>
          <p:cNvSpPr/>
          <p:nvPr/>
        </p:nvSpPr>
        <p:spPr>
          <a:xfrm>
            <a:off x="7519700" y="4313663"/>
            <a:ext cx="2366700" cy="360600"/>
          </a:xfrm>
          <a:prstGeom prst="ellipse">
            <a:avLst/>
          </a:prstGeom>
          <a:solidFill>
            <a:srgbClr val="434343"/>
          </a:solidFill>
          <a:ln w="9525" cap="flat" cmpd="sng">
            <a:solidFill>
              <a:srgbClr val="26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Wertpapierverkauf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20" name="Google Shape;120;p6"/>
          <p:cNvSpPr/>
          <p:nvPr/>
        </p:nvSpPr>
        <p:spPr>
          <a:xfrm>
            <a:off x="9659075" y="4698913"/>
            <a:ext cx="1779900" cy="360600"/>
          </a:xfrm>
          <a:prstGeom prst="ellipse">
            <a:avLst/>
          </a:prstGeom>
          <a:solidFill>
            <a:srgbClr val="434343"/>
          </a:solidFill>
          <a:ln w="9525" cap="flat" cmpd="sng">
            <a:solidFill>
              <a:srgbClr val="26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Wertpapierkauf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21" name="Google Shape;121;p6"/>
          <p:cNvSpPr/>
          <p:nvPr/>
        </p:nvSpPr>
        <p:spPr>
          <a:xfrm>
            <a:off x="9802700" y="5431913"/>
            <a:ext cx="1779900" cy="360600"/>
          </a:xfrm>
          <a:prstGeom prst="ellipse">
            <a:avLst/>
          </a:prstGeom>
          <a:solidFill>
            <a:srgbClr val="434343"/>
          </a:solidFill>
          <a:ln w="9525" cap="flat" cmpd="sng">
            <a:solidFill>
              <a:srgbClr val="26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Quotes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22" name="Google Shape;122;p6"/>
          <p:cNvSpPr/>
          <p:nvPr/>
        </p:nvSpPr>
        <p:spPr>
          <a:xfrm>
            <a:off x="8084825" y="5892888"/>
            <a:ext cx="2293800" cy="360600"/>
          </a:xfrm>
          <a:prstGeom prst="ellipse">
            <a:avLst/>
          </a:prstGeom>
          <a:solidFill>
            <a:srgbClr val="434343"/>
          </a:solidFill>
          <a:ln w="9525" cap="flat" cmpd="sng">
            <a:solidFill>
              <a:srgbClr val="26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Alogrithm. Trading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cxnSp>
        <p:nvCxnSpPr>
          <p:cNvPr id="123" name="Google Shape;123;p6"/>
          <p:cNvCxnSpPr>
            <a:stCxn id="107" idx="0"/>
            <a:endCxn id="111" idx="4"/>
          </p:cNvCxnSpPr>
          <p:nvPr/>
        </p:nvCxnSpPr>
        <p:spPr>
          <a:xfrm rot="10800000" flipH="1">
            <a:off x="5893375" y="2688700"/>
            <a:ext cx="2131200" cy="679500"/>
          </a:xfrm>
          <a:prstGeom prst="straightConnector1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4" name="Google Shape;124;p6"/>
          <p:cNvCxnSpPr>
            <a:stCxn id="107" idx="0"/>
            <a:endCxn id="108" idx="4"/>
          </p:cNvCxnSpPr>
          <p:nvPr/>
        </p:nvCxnSpPr>
        <p:spPr>
          <a:xfrm rot="10800000">
            <a:off x="3528775" y="2987500"/>
            <a:ext cx="2364600" cy="380700"/>
          </a:xfrm>
          <a:prstGeom prst="straightConnector1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5" name="Google Shape;125;p6"/>
          <p:cNvCxnSpPr>
            <a:stCxn id="107" idx="2"/>
            <a:endCxn id="109" idx="7"/>
          </p:cNvCxnSpPr>
          <p:nvPr/>
        </p:nvCxnSpPr>
        <p:spPr>
          <a:xfrm flipH="1">
            <a:off x="3451075" y="4061800"/>
            <a:ext cx="2442300" cy="911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6" name="Google Shape;126;p6"/>
          <p:cNvCxnSpPr>
            <a:stCxn id="107" idx="2"/>
            <a:endCxn id="110" idx="2"/>
          </p:cNvCxnSpPr>
          <p:nvPr/>
        </p:nvCxnSpPr>
        <p:spPr>
          <a:xfrm>
            <a:off x="5893375" y="4061800"/>
            <a:ext cx="1710000" cy="1291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7" name="Google Shape;127;p6"/>
          <p:cNvSpPr/>
          <p:nvPr/>
        </p:nvSpPr>
        <p:spPr>
          <a:xfrm>
            <a:off x="8829825" y="2626825"/>
            <a:ext cx="1158900" cy="360600"/>
          </a:xfrm>
          <a:prstGeom prst="ellipse">
            <a:avLst/>
          </a:prstGeom>
          <a:solidFill>
            <a:srgbClr val="434343"/>
          </a:solidFill>
          <a:ln w="9525" cap="flat" cmpd="sng">
            <a:solidFill>
              <a:srgbClr val="26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Erstellen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28" name="Google Shape;128;p6"/>
          <p:cNvSpPr/>
          <p:nvPr/>
        </p:nvSpPr>
        <p:spPr>
          <a:xfrm>
            <a:off x="9029150" y="1563625"/>
            <a:ext cx="1109100" cy="360600"/>
          </a:xfrm>
          <a:prstGeom prst="ellipse">
            <a:avLst/>
          </a:prstGeom>
          <a:solidFill>
            <a:srgbClr val="434343"/>
          </a:solidFill>
          <a:ln w="9525" cap="flat" cmpd="sng">
            <a:solidFill>
              <a:srgbClr val="26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Befüllen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29" name="Google Shape;129;p6"/>
          <p:cNvSpPr/>
          <p:nvPr/>
        </p:nvSpPr>
        <p:spPr>
          <a:xfrm>
            <a:off x="6412350" y="1458500"/>
            <a:ext cx="1249500" cy="360600"/>
          </a:xfrm>
          <a:prstGeom prst="ellipse">
            <a:avLst/>
          </a:prstGeom>
          <a:solidFill>
            <a:srgbClr val="434343"/>
          </a:solidFill>
          <a:ln w="9525" cap="flat" cmpd="sng">
            <a:solidFill>
              <a:srgbClr val="26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Verwalten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30" name="Google Shape;130;p6"/>
          <p:cNvSpPr/>
          <p:nvPr/>
        </p:nvSpPr>
        <p:spPr>
          <a:xfrm>
            <a:off x="3686800" y="5524050"/>
            <a:ext cx="1710000" cy="360600"/>
          </a:xfrm>
          <a:prstGeom prst="ellipse">
            <a:avLst/>
          </a:prstGeom>
          <a:solidFill>
            <a:srgbClr val="434343"/>
          </a:solidFill>
          <a:ln w="9525" cap="flat" cmpd="sng">
            <a:solidFill>
              <a:srgbClr val="26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Aktiensuche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c98fed7ec7_3_19"/>
          <p:cNvSpPr/>
          <p:nvPr/>
        </p:nvSpPr>
        <p:spPr>
          <a:xfrm>
            <a:off x="0" y="-3324"/>
            <a:ext cx="12192000" cy="68613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gc98fed7ec7_3_19"/>
          <p:cNvSpPr/>
          <p:nvPr/>
        </p:nvSpPr>
        <p:spPr>
          <a:xfrm>
            <a:off x="0" y="0"/>
            <a:ext cx="11786754" cy="6858000"/>
          </a:xfrm>
          <a:custGeom>
            <a:avLst/>
            <a:gdLst/>
            <a:ahLst/>
            <a:cxnLst/>
            <a:rect l="l" t="t" r="r" b="b"/>
            <a:pathLst>
              <a:path w="11786754" h="6858000" extrusionOk="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gc98fed7ec7_3_19"/>
          <p:cNvSpPr/>
          <p:nvPr/>
        </p:nvSpPr>
        <p:spPr>
          <a:xfrm>
            <a:off x="0" y="0"/>
            <a:ext cx="3581400" cy="6858000"/>
          </a:xfrm>
          <a:custGeom>
            <a:avLst/>
            <a:gdLst/>
            <a:ahLst/>
            <a:cxnLst/>
            <a:rect l="l" t="t" r="r" b="b"/>
            <a:pathLst>
              <a:path w="3581400" h="6858000" extrusionOk="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gc98fed7ec7_3_19"/>
          <p:cNvSpPr txBox="1">
            <a:spLocks noGrp="1"/>
          </p:cNvSpPr>
          <p:nvPr>
            <p:ph type="title"/>
          </p:nvPr>
        </p:nvSpPr>
        <p:spPr>
          <a:xfrm>
            <a:off x="835652" y="374775"/>
            <a:ext cx="105207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>
              <a:buClr>
                <a:srgbClr val="FFFFFF"/>
              </a:buClr>
              <a:buSzPts val="4400"/>
            </a:pPr>
            <a:r>
              <a:rPr lang="de-DE" b="1" dirty="0">
                <a:solidFill>
                  <a:srgbClr val="FFFFFF"/>
                </a:solidFill>
                <a:latin typeface="Calibri Light (Überschriften)"/>
              </a:rPr>
              <a:t>Geschäftsprozess - EPK</a:t>
            </a:r>
            <a:endParaRPr b="1" dirty="0">
              <a:solidFill>
                <a:srgbClr val="FFFFFF"/>
              </a:solidFill>
              <a:latin typeface="Calibri Light (Überschriften)"/>
            </a:endParaRPr>
          </a:p>
        </p:txBody>
      </p:sp>
      <p:pic>
        <p:nvPicPr>
          <p:cNvPr id="140" name="Google Shape;140;gc98fed7ec7_3_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2000" y="2937276"/>
            <a:ext cx="6788000" cy="98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c98fed7ec7_3_7"/>
          <p:cNvSpPr/>
          <p:nvPr/>
        </p:nvSpPr>
        <p:spPr>
          <a:xfrm>
            <a:off x="0" y="-3324"/>
            <a:ext cx="12192000" cy="68613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gc98fed7ec7_3_7"/>
          <p:cNvSpPr/>
          <p:nvPr/>
        </p:nvSpPr>
        <p:spPr>
          <a:xfrm>
            <a:off x="0" y="0"/>
            <a:ext cx="11786754" cy="6858000"/>
          </a:xfrm>
          <a:custGeom>
            <a:avLst/>
            <a:gdLst/>
            <a:ahLst/>
            <a:cxnLst/>
            <a:rect l="l" t="t" r="r" b="b"/>
            <a:pathLst>
              <a:path w="11786754" h="6858000" extrusionOk="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gc98fed7ec7_3_7"/>
          <p:cNvSpPr/>
          <p:nvPr/>
        </p:nvSpPr>
        <p:spPr>
          <a:xfrm>
            <a:off x="0" y="0"/>
            <a:ext cx="3581400" cy="6858000"/>
          </a:xfrm>
          <a:custGeom>
            <a:avLst/>
            <a:gdLst/>
            <a:ahLst/>
            <a:cxnLst/>
            <a:rect l="l" t="t" r="r" b="b"/>
            <a:pathLst>
              <a:path w="3581400" h="6858000" extrusionOk="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gc98fed7ec7_3_7"/>
          <p:cNvSpPr txBox="1">
            <a:spLocks noGrp="1"/>
          </p:cNvSpPr>
          <p:nvPr>
            <p:ph type="title"/>
          </p:nvPr>
        </p:nvSpPr>
        <p:spPr>
          <a:xfrm>
            <a:off x="835652" y="351625"/>
            <a:ext cx="105207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</a:pPr>
            <a:r>
              <a:rPr lang="de-DE" b="1" dirty="0">
                <a:solidFill>
                  <a:srgbClr val="FFFFFF"/>
                </a:solidFill>
                <a:latin typeface="Calibri Light (Überschriften)"/>
              </a:rPr>
              <a:t>Geschäftsprozess - Aktien suchen</a:t>
            </a:r>
            <a:endParaRPr b="1" dirty="0">
              <a:latin typeface="Calibri Light (Überschriften)"/>
            </a:endParaRPr>
          </a:p>
        </p:txBody>
      </p:sp>
      <p:sp>
        <p:nvSpPr>
          <p:cNvPr id="150" name="Google Shape;150;gc98fed7ec7_3_7"/>
          <p:cNvSpPr/>
          <p:nvPr/>
        </p:nvSpPr>
        <p:spPr>
          <a:xfrm>
            <a:off x="2089225" y="1745925"/>
            <a:ext cx="7650600" cy="4374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151" name="Google Shape;151;gc98fed7ec7_3_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8700" y="1834200"/>
            <a:ext cx="7473276" cy="420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</TotalTime>
  <Words>1626</Words>
  <Application>Microsoft Macintosh PowerPoint</Application>
  <PresentationFormat>Widescreen</PresentationFormat>
  <Paragraphs>606</Paragraphs>
  <Slides>61</Slides>
  <Notes>58</Notes>
  <HiddenSlides>2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61</vt:i4>
      </vt:variant>
    </vt:vector>
  </HeadingPairs>
  <TitlesOfParts>
    <vt:vector size="69" baseType="lpstr">
      <vt:lpstr>Arial</vt:lpstr>
      <vt:lpstr>Arial Black</vt:lpstr>
      <vt:lpstr>Calibri</vt:lpstr>
      <vt:lpstr>Calibri Light</vt:lpstr>
      <vt:lpstr>Calibri Light (Überschriften)</vt:lpstr>
      <vt:lpstr>Courier New</vt:lpstr>
      <vt:lpstr>Office</vt:lpstr>
      <vt:lpstr>1_Office</vt:lpstr>
      <vt:lpstr>Projekt Tradingtool - Moonstonks</vt:lpstr>
      <vt:lpstr>Agenda</vt:lpstr>
      <vt:lpstr>Einführung</vt:lpstr>
      <vt:lpstr>Schnittstellendokumentation</vt:lpstr>
      <vt:lpstr> Geschäftskundenbroker</vt:lpstr>
      <vt:lpstr>Team</vt:lpstr>
      <vt:lpstr>Geschäftsprozessanalyse/-modellierung</vt:lpstr>
      <vt:lpstr>Geschäftsprozess - EPK</vt:lpstr>
      <vt:lpstr>Geschäftsprozess - Aktien suchen</vt:lpstr>
      <vt:lpstr>Aufbau</vt:lpstr>
      <vt:lpstr>Prototyp</vt:lpstr>
      <vt:lpstr>Prototyp</vt:lpstr>
      <vt:lpstr>Übersicht Frontend</vt:lpstr>
      <vt:lpstr>Übersicht Frontend</vt:lpstr>
      <vt:lpstr>Übersicht Frontend</vt:lpstr>
      <vt:lpstr>Übersicht Frontend</vt:lpstr>
      <vt:lpstr>Übersicht Architektur</vt:lpstr>
      <vt:lpstr>PowerPoint Presentation</vt:lpstr>
      <vt:lpstr>Arbeitsweise</vt:lpstr>
      <vt:lpstr>PowerPoint Presentation</vt:lpstr>
      <vt:lpstr>Zeitplan</vt:lpstr>
      <vt:lpstr>Ausblick</vt:lpstr>
      <vt:lpstr>Börse</vt:lpstr>
      <vt:lpstr>Geschäftsprozessanalyse/-modellierung</vt:lpstr>
      <vt:lpstr>High Level Architektur</vt:lpstr>
      <vt:lpstr>Datenmodell</vt:lpstr>
      <vt:lpstr>Prototyp</vt:lpstr>
      <vt:lpstr>API – Funktionalitäten</vt:lpstr>
      <vt:lpstr>Arbeitsweise</vt:lpstr>
      <vt:lpstr>Arbeitsweise</vt:lpstr>
      <vt:lpstr>Ausblick</vt:lpstr>
      <vt:lpstr> Privatkundenbroker</vt:lpstr>
      <vt:lpstr>Team</vt:lpstr>
      <vt:lpstr>Geschäftsprozessanalyse/-modellierung</vt:lpstr>
      <vt:lpstr>Geschäftsprozess: Kauf-Order</vt:lpstr>
      <vt:lpstr>Prototyp</vt:lpstr>
      <vt:lpstr>Anforderungen</vt:lpstr>
      <vt:lpstr>Konsumierte Schnittstellen (von der Börse)</vt:lpstr>
      <vt:lpstr>Technologien</vt:lpstr>
      <vt:lpstr>Vorschau</vt:lpstr>
      <vt:lpstr>Arbeitsweise</vt:lpstr>
      <vt:lpstr>Organisation</vt:lpstr>
      <vt:lpstr>PowerPoint Presentation</vt:lpstr>
      <vt:lpstr>Aufwands-schätzung</vt:lpstr>
      <vt:lpstr>Ausblick</vt:lpstr>
      <vt:lpstr>Simulation</vt:lpstr>
      <vt:lpstr>Geschäftsprozessanalyse/-modellierung</vt:lpstr>
      <vt:lpstr>Prototyp</vt:lpstr>
      <vt:lpstr>Prototyp</vt:lpstr>
      <vt:lpstr>Prototyp</vt:lpstr>
      <vt:lpstr>Prototyp</vt:lpstr>
      <vt:lpstr>Prototyp</vt:lpstr>
      <vt:lpstr>Prototyp</vt:lpstr>
      <vt:lpstr>Prototyp</vt:lpstr>
      <vt:lpstr>Prototyp</vt:lpstr>
      <vt:lpstr>PowerPoint Presentation</vt:lpstr>
      <vt:lpstr>Arbeitsweise</vt:lpstr>
      <vt:lpstr>Arbeitsweise</vt:lpstr>
      <vt:lpstr>Ausblick</vt:lpstr>
      <vt:lpstr>Weiteres Vorgehen</vt:lpstr>
      <vt:lpstr>Stonks2Moon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Projekt Tradingtool</dc:title>
  <dc:creator>Jeannine Bertrand</dc:creator>
  <cp:lastModifiedBy>Meli, Calogero</cp:lastModifiedBy>
  <cp:revision>91</cp:revision>
  <dcterms:created xsi:type="dcterms:W3CDTF">2021-02-24T08:39:01Z</dcterms:created>
  <dcterms:modified xsi:type="dcterms:W3CDTF">2021-03-23T18:36:27Z</dcterms:modified>
</cp:coreProperties>
</file>